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3"/>
  </p:notesMasterIdLst>
  <p:sldIdLst>
    <p:sldId id="256" r:id="rId2"/>
    <p:sldId id="318" r:id="rId3"/>
    <p:sldId id="294" r:id="rId4"/>
    <p:sldId id="311" r:id="rId5"/>
    <p:sldId id="367" r:id="rId6"/>
    <p:sldId id="341" r:id="rId7"/>
    <p:sldId id="298" r:id="rId8"/>
    <p:sldId id="302" r:id="rId9"/>
    <p:sldId id="307" r:id="rId10"/>
    <p:sldId id="287" r:id="rId11"/>
    <p:sldId id="319" r:id="rId12"/>
    <p:sldId id="337" r:id="rId13"/>
    <p:sldId id="304" r:id="rId14"/>
    <p:sldId id="281" r:id="rId15"/>
    <p:sldId id="333" r:id="rId16"/>
    <p:sldId id="280" r:id="rId17"/>
    <p:sldId id="279" r:id="rId18"/>
    <p:sldId id="278" r:id="rId19"/>
    <p:sldId id="331" r:id="rId20"/>
    <p:sldId id="277" r:id="rId21"/>
    <p:sldId id="382" r:id="rId22"/>
    <p:sldId id="308" r:id="rId23"/>
    <p:sldId id="340" r:id="rId24"/>
    <p:sldId id="335" r:id="rId25"/>
    <p:sldId id="334" r:id="rId26"/>
    <p:sldId id="383" r:id="rId27"/>
    <p:sldId id="310" r:id="rId28"/>
    <p:sldId id="299" r:id="rId29"/>
    <p:sldId id="378" r:id="rId30"/>
    <p:sldId id="306" r:id="rId31"/>
    <p:sldId id="297" r:id="rId32"/>
    <p:sldId id="338" r:id="rId33"/>
    <p:sldId id="267" r:id="rId34"/>
    <p:sldId id="275" r:id="rId35"/>
    <p:sldId id="354" r:id="rId36"/>
    <p:sldId id="305" r:id="rId37"/>
    <p:sldId id="371" r:id="rId38"/>
    <p:sldId id="283" r:id="rId39"/>
    <p:sldId id="344" r:id="rId40"/>
    <p:sldId id="286" r:id="rId41"/>
    <p:sldId id="282" r:id="rId42"/>
    <p:sldId id="347" r:id="rId43"/>
    <p:sldId id="355" r:id="rId44"/>
    <p:sldId id="266" r:id="rId45"/>
    <p:sldId id="339" r:id="rId46"/>
    <p:sldId id="273" r:id="rId47"/>
    <p:sldId id="262" r:id="rId48"/>
    <p:sldId id="379" r:id="rId49"/>
    <p:sldId id="342" r:id="rId50"/>
    <p:sldId id="289" r:id="rId51"/>
    <p:sldId id="264" r:id="rId52"/>
    <p:sldId id="290" r:id="rId53"/>
    <p:sldId id="380" r:id="rId54"/>
    <p:sldId id="343" r:id="rId55"/>
    <p:sldId id="384" r:id="rId56"/>
    <p:sldId id="288" r:id="rId57"/>
    <p:sldId id="271" r:id="rId58"/>
    <p:sldId id="270" r:id="rId59"/>
    <p:sldId id="292" r:id="rId60"/>
    <p:sldId id="295" r:id="rId61"/>
    <p:sldId id="293" r:id="rId62"/>
    <p:sldId id="269" r:id="rId63"/>
    <p:sldId id="388" r:id="rId64"/>
    <p:sldId id="385" r:id="rId65"/>
    <p:sldId id="296" r:id="rId66"/>
    <p:sldId id="386" r:id="rId67"/>
    <p:sldId id="260" r:id="rId68"/>
    <p:sldId id="329" r:id="rId69"/>
    <p:sldId id="361" r:id="rId70"/>
    <p:sldId id="366" r:id="rId71"/>
    <p:sldId id="370" r:id="rId72"/>
    <p:sldId id="315" r:id="rId73"/>
    <p:sldId id="364" r:id="rId74"/>
    <p:sldId id="325" r:id="rId75"/>
    <p:sldId id="321" r:id="rId76"/>
    <p:sldId id="350" r:id="rId77"/>
    <p:sldId id="328" r:id="rId78"/>
    <p:sldId id="390" r:id="rId79"/>
    <p:sldId id="353" r:id="rId80"/>
    <p:sldId id="313" r:id="rId81"/>
    <p:sldId id="372" r:id="rId82"/>
    <p:sldId id="363" r:id="rId83"/>
    <p:sldId id="322" r:id="rId84"/>
    <p:sldId id="324" r:id="rId85"/>
    <p:sldId id="258" r:id="rId86"/>
    <p:sldId id="362" r:id="rId87"/>
    <p:sldId id="326" r:id="rId88"/>
    <p:sldId id="316" r:id="rId89"/>
    <p:sldId id="375" r:id="rId90"/>
    <p:sldId id="374" r:id="rId91"/>
    <p:sldId id="376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4794F2-836F-4489-8BC6-B3BDF9B9D3BB}" type="datetimeFigureOut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63AA6E-8F1E-4863-B398-77AB7E83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8FB-3861-44A9-9BB5-BB402D4CED84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C10A-6AE8-48C7-8269-1B267B10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750-55F6-46AC-B55C-4941585236AA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B16-4351-415F-8DD8-F8A60845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1580-DFDE-4F56-8CF1-57BBAC2D7E4B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BF82-2D3D-44BA-ACB9-0E96EFEE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5DC-5974-4122-9781-886622431D05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83D-A3EC-468B-BB07-FB3183C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76E-55A6-4E27-979B-F395B7D321D5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BB55-507F-4157-B6F8-FA41CF45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64CC-3D9E-4C74-B036-F01116F4E9EA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9B4-01D8-4181-B3A3-610BB5EE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5E2-682E-4B63-BF4B-CAF4413AC63A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A894-E133-4186-9786-BE38E800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93C4-B56B-40A6-A27F-FC34A0E066AA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3C2-3B69-46AD-9F60-7587E329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67DC-190D-4B32-9EE4-C01565F1959B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7839-2BEF-4C89-A73D-E8482022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01EE-70D6-48E1-AFB2-DB5F3D238442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6B63-53FB-4FB0-9A53-6B8C8A4F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DAC1-FCBB-4056-B578-53A59BC84C3D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66ED-94BB-4FAB-8D47-BE571770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EC9D2-24F8-463A-848D-BA07253D9580}" type="datetime1">
              <a:rPr lang="ru-RU"/>
              <a:pPr>
                <a:defRPr/>
              </a:pPr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C361A-F4A2-4BA5-8734-B933DB53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http://pravostok.ru/upload/information_system_1/2/9/1/item_29138/information_items_29138.jpg" TargetMode="External"/><Relationship Id="rId13" Type="http://schemas.openxmlformats.org/officeDocument/2006/relationships/hyperlink" Target="http://900igr.net/datai/literatura/Pervaja-pechatnaja-kniga/0001-001-Pervopechatnik-Ivan-Fedorov.jpg" TargetMode="External"/><Relationship Id="rId3" Type="http://schemas.openxmlformats.org/officeDocument/2006/relationships/hyperlink" Target="http://buzulukschool1.ucoz.ru/vospitrabota/den_pravoslavnoj_knigi.jpg" TargetMode="External"/><Relationship Id="rId7" Type="http://schemas.openxmlformats.org/officeDocument/2006/relationships/hyperlink" Target="http://www.alkor-4.ru/about/publications/istoriya_tipografii/fedorov.jpg" TargetMode="External"/><Relationship Id="rId12" Type="http://schemas.openxmlformats.org/officeDocument/2006/relationships/hyperlink" Target="http://ahuman.ru/wp-content/uploads/2012/04/71.jpg" TargetMode="External"/><Relationship Id="rId2" Type="http://schemas.openxmlformats.org/officeDocument/2006/relationships/hyperlink" Target="http://nsportal.ru/shkola/dopolnitelnoeobrazovanie/library/2013/03/19/den-pravoslavnoy-knigi-0" TargetMode="External"/><Relationship Id="rId16" Type="http://schemas.openxmlformats.org/officeDocument/2006/relationships/hyperlink" Target="http://imgfotki.yandex.ru/get/6422/178323427.0/0_c4b3f_5ee34391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kniga.org/uploads/posts/2012-06/1340909564_knigi1.jpg" TargetMode="External"/><Relationship Id="rId11" Type="http://schemas.openxmlformats.org/officeDocument/2006/relationships/hyperlink" Target="http://rud.exdat.com/docs/index-721330.html" TargetMode="External"/><Relationship Id="rId5" Type="http://schemas.openxmlformats.org/officeDocument/2006/relationships/hyperlink" Target="http://imgfotki.yandex.ru/get/6419/81165341.13/0_9002b_8580b87b_XL" TargetMode="External"/><Relationship Id="rId15" Type="http://schemas.openxmlformats.org/officeDocument/2006/relationships/hyperlink" Target="http://www.vokrugsveta.ru/img/cmn/2013/03/16/007.jpg" TargetMode="External"/><Relationship Id="rId10" Type="http://schemas.openxmlformats.org/officeDocument/2006/relationships/hyperlink" Target="http://www.radostmoya.ru/uploads/blogs/kniga-14.gif" TargetMode="External"/><Relationship Id="rId4" Type="http://schemas.openxmlformats.org/officeDocument/2006/relationships/hyperlink" Target="http://open.az/uploads/posts/2010-07/1280076445_books.jpg" TargetMode="External"/><Relationship Id="rId9" Type="http://schemas.openxmlformats.org/officeDocument/2006/relationships/hyperlink" Target="http://www.taday.ru/data/2012/02/16/1233160605/4ivan5.jpg" TargetMode="External"/><Relationship Id="rId14" Type="http://schemas.openxmlformats.org/officeDocument/2006/relationships/hyperlink" Target="http://i.enc-dic.com/dic/enc_biography/images/m_22568.jpg" TargetMode="Externa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aif.ru/003/264/fc2258531b6438a1402ee4dd8d846449.jpg" TargetMode="External"/><Relationship Id="rId13" Type="http://schemas.openxmlformats.org/officeDocument/2006/relationships/hyperlink" Target="https://img-fotki.yandex.ru/get/6507/22264419.f4/0_6d6b0_88b43afc_XXL.jpg" TargetMode="External"/><Relationship Id="rId3" Type="http://schemas.openxmlformats.org/officeDocument/2006/relationships/hyperlink" Target="http://nadegda-belka.narod.ru/index/0-19" TargetMode="External"/><Relationship Id="rId7" Type="http://schemas.openxmlformats.org/officeDocument/2006/relationships/hyperlink" Target="http://warmovies.ru/images/stories/kino3/pervopechatnikfedorov1.jpg" TargetMode="External"/><Relationship Id="rId12" Type="http://schemas.openxmlformats.org/officeDocument/2006/relationships/hyperlink" Target="http://900igr.net/datas/literatura/Ivan-Fjodorov/0028-028-Rukopisnye-knigi.jpg" TargetMode="External"/><Relationship Id="rId17" Type="http://schemas.openxmlformats.org/officeDocument/2006/relationships/hyperlink" Target="http://images.myshared.ru/244425/slide_17.jpg" TargetMode="External"/><Relationship Id="rId2" Type="http://schemas.openxmlformats.org/officeDocument/2006/relationships/hyperlink" Target="http://900igr.net/datas/literatura/Ivan-Fjodorov/0024-024-Knigopechatnja.jpg" TargetMode="External"/><Relationship Id="rId16" Type="http://schemas.openxmlformats.org/officeDocument/2006/relationships/hyperlink" Target="http://vmtest.vmdaily.ru/photo/vecherka/2013/04/doc69prgae6vw43b35eari_800_4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lmar.ru/images/auctions/719/789441_1.jpg" TargetMode="External"/><Relationship Id="rId11" Type="http://schemas.openxmlformats.org/officeDocument/2006/relationships/hyperlink" Target="http://pictures.bookshop.ua/TitleBooks/ob_010115b.jpg" TargetMode="External"/><Relationship Id="rId5" Type="http://schemas.openxmlformats.org/officeDocument/2006/relationships/hyperlink" Target="http://grani.ru/files/10559.jpg" TargetMode="External"/><Relationship Id="rId15" Type="http://schemas.openxmlformats.org/officeDocument/2006/relationships/hyperlink" Target="http://festival.1september.ru/articles/519691/img5.jpg" TargetMode="External"/><Relationship Id="rId10" Type="http://schemas.openxmlformats.org/officeDocument/2006/relationships/hyperlink" Target="http://www.afanasy.biz/upload/iblock/2fd/cult4_17062013_an1.jpg" TargetMode="External"/><Relationship Id="rId4" Type="http://schemas.openxmlformats.org/officeDocument/2006/relationships/hyperlink" Target="http://kazachestvu.ru/wp-content/uploads/2013/10" TargetMode="External"/><Relationship Id="rId9" Type="http://schemas.openxmlformats.org/officeDocument/2006/relationships/hyperlink" Target="http://festival.1september.ru/articles/519691/img6.jpg" TargetMode="External"/><Relationship Id="rId14" Type="http://schemas.openxmlformats.org/officeDocument/2006/relationships/hyperlink" Target="http://i1.poltava.pl.ua/news/31/3051/content/ivan_fedorov-fedorovich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85918" y="2428868"/>
            <a:ext cx="5715000" cy="1857375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День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православной книги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928670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572008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Титова Галина Анатольевна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учитель русского языка, литературы,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основ православной культуры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МБОУ  «Средняя школа №4»  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город Кольчугино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Владимирской области.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071670" y="4766101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благоговейно нужно относиться к книгам, в которых написано о Боге. Поэтому Библию, Евангелие, Псалтирь и Молитвослов  читают стоя, прежде осенив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себя крестным знамением.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http://img0.liveinternet.ru/images/attach/c/7/94/171/94171816_Igor_Belkovsk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00042"/>
            <a:ext cx="5608800" cy="4153160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751829"/>
            <a:ext cx="62865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 Православной Книги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праздник в череде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самых светлых и прекрасных весенних праздников: Благовещение, Пасха, День Победы, Неделя славянской письменности и культуры.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bogoslov.ru/data/2012/02/12/1236480670/7.jpg"/>
          <p:cNvPicPr>
            <a:picLocks noChangeAspect="1" noChangeArrowheads="1"/>
          </p:cNvPicPr>
          <p:nvPr/>
        </p:nvPicPr>
        <p:blipFill>
          <a:blip r:embed="rId2" cstate="email">
            <a:lum bright="-12000" contrast="13000"/>
          </a:blip>
          <a:srcRect/>
          <a:stretch>
            <a:fillRect/>
          </a:stretch>
        </p:blipFill>
        <p:spPr bwMode="auto">
          <a:xfrm>
            <a:off x="2357422" y="714356"/>
            <a:ext cx="5220000" cy="3776825"/>
          </a:xfrm>
          <a:prstGeom prst="round2DiagRect">
            <a:avLst/>
          </a:prstGeom>
          <a:noFill/>
          <a:ln w="60325" cmpd="thinThick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00232" y="4456821"/>
            <a:ext cx="6429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День православной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книги отмечался в России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 марта 2010 года.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праздник, который стал ежегодным, был учреждён Священным Синодом Русской православной Церкви по инициативе Патриарха Московского и всея Руси Кирилла и приурочен к дате выпуска первой печатной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ниги.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evedom.ru/upload/medialibrary/2dc/pi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6480000" cy="3888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428868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Первым в нашей стране напечатал книгу диакон Иван Федоров. Поэтому его называют первопечатником. </a:t>
            </a:r>
          </a:p>
        </p:txBody>
      </p:sp>
      <p:pic>
        <p:nvPicPr>
          <p:cNvPr id="7" name="Picture 2" descr="http://i.enc-dic.com/dic/enc_biography/images/m_22568.jpg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357686" y="785794"/>
            <a:ext cx="3664800" cy="4838959"/>
          </a:xfrm>
          <a:prstGeom prst="rect">
            <a:avLst/>
          </a:prstGeom>
          <a:noFill/>
          <a:ln w="57150" cmpd="thinThick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85860"/>
            <a:ext cx="4643470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Рассказ о жизни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деяниях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Ивана Фёдорова</a:t>
            </a:r>
          </a:p>
        </p:txBody>
      </p:sp>
      <p:pic>
        <p:nvPicPr>
          <p:cNvPr id="10" name="Picture 2" descr="http://shibakova.ucoz.ru/_pu/0/138656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071546"/>
            <a:ext cx="3225600" cy="4372243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Известно, что Иван Фёдоров родился в  1510 году, в Москве, учился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Краковском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университете, где получил учёную степень бакалавра.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1550-х годах он служил дьяконом в Москве, в храме Николы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Гостунского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где хранилось множество славянских и греческих книг. </a:t>
            </a:r>
          </a:p>
        </p:txBody>
      </p:sp>
      <p:pic>
        <p:nvPicPr>
          <p:cNvPr id="10" name="Picture 2" descr="http://900igr.net/datai/literatura/Pervaja-pechatnaja-kniga/0001-001-Pervopechatnik-Ivan-Fedorov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357686" y="857232"/>
            <a:ext cx="3934800" cy="45054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307183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Служителей сюда брали очень грамотных. Иван Фёдоров удостоился  этой чести. Он понимал, что книги нужны людям, что  без книг нет знаний, нет будущего. Ради книг он должен жить и трудиться.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C:\Documents and Settings\Admin\Рабочий стол\big.jpg"/>
          <p:cNvPicPr>
            <a:picLocks noChangeAspect="1" noChangeArrowheads="1"/>
          </p:cNvPicPr>
          <p:nvPr/>
        </p:nvPicPr>
        <p:blipFill>
          <a:blip r:embed="rId2" cstate="email">
            <a:lum bright="-4000" contrast="16000"/>
          </a:blip>
          <a:srcRect/>
          <a:stretch>
            <a:fillRect/>
          </a:stretch>
        </p:blipFill>
        <p:spPr bwMode="auto">
          <a:xfrm>
            <a:off x="4429124" y="714356"/>
            <a:ext cx="3690127" cy="4998713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71546"/>
            <a:ext cx="32861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благословению митрополита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Макария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 Иван Фёдоров едет в Тверь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Отрочь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монастырь побеседовать с монахом этого монастыря – Максимом Греком, знающим тайну печатания книг. При встрече с ним Иван Фёдоров старался запомнить каждое слово учёного грека.</a:t>
            </a:r>
          </a:p>
          <a:p>
            <a:endParaRPr lang="ru-RU" sz="1600" dirty="0"/>
          </a:p>
        </p:txBody>
      </p:sp>
      <p:pic>
        <p:nvPicPr>
          <p:cNvPr id="1028" name="Picture 4" descr="http://egf-digest.ru/wp-content/uploads/2013/01/makariy.jpg"/>
          <p:cNvPicPr>
            <a:picLocks noChangeAspect="1" noChangeArrowheads="1"/>
          </p:cNvPicPr>
          <p:nvPr/>
        </p:nvPicPr>
        <p:blipFill>
          <a:blip r:embed="rId2" cstate="email">
            <a:lum bright="-11000" contrast="14000"/>
          </a:blip>
          <a:srcRect/>
          <a:stretch>
            <a:fillRect/>
          </a:stretch>
        </p:blipFill>
        <p:spPr bwMode="auto">
          <a:xfrm>
            <a:off x="4214810" y="857232"/>
            <a:ext cx="3996000" cy="473944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Митрополит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Макарий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советует Ивану Грозному принять на службу в строящуюся в Москве типографию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Ивана Фёдорова. </a:t>
            </a:r>
          </a:p>
        </p:txBody>
      </p:sp>
      <p:pic>
        <p:nvPicPr>
          <p:cNvPr id="35842" name="Picture 2" descr="http://thumbs.ivi.ru/f36.vcp.digitalaccess.ru/contents/f/2/249da2f782b688b52a1aea4010f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714356"/>
            <a:ext cx="4158000" cy="50114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14554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Вот как писатель Юрий Овсянников  в книге об Иване Фёдорове «Ради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братий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своих…»  описывает начало работы первой печатни в Москве: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F:\Yurij_Ovsyannikov__Radi_bratij_svoih…_Ivan_Fedorov.jpg"/>
          <p:cNvPicPr>
            <a:picLocks noChangeAspect="1" noChangeArrowheads="1"/>
          </p:cNvPicPr>
          <p:nvPr/>
        </p:nvPicPr>
        <p:blipFill>
          <a:blip r:embed="rId2" cstate="email">
            <a:lum bright="-2000" contrast="16000"/>
          </a:blip>
          <a:srcRect/>
          <a:stretch>
            <a:fillRect/>
          </a:stretch>
        </p:blipFill>
        <p:spPr bwMode="auto">
          <a:xfrm>
            <a:off x="4357686" y="642918"/>
            <a:ext cx="3959917" cy="53768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000108"/>
            <a:ext cx="93583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чудо на земле с названьем дивным – книга!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красоты и сложности предел,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Животворящий сплав прошедшего и мига,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 для грядущих добрых дел.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http://chudomama.com/purchases/uploads/c0a/dbd/f9e922926fe927b9482c46e1d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928934"/>
            <a:ext cx="2862000" cy="31055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768146"/>
            <a:ext cx="34290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«Страх не покидал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Ивана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 вчерашнего дня.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Владыко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Макарий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вчера после всенощной объявил ему, что царь Иван Васильевич самолично желает узнать, как он, Иван Фёдоров, собирается подвижными буквами священные письмена печатать. 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надлежит ему, Фёдорову, поутру явиться в государевы покои.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taday.ru/data/2012/02/16/1233160605/4ivan5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857232"/>
            <a:ext cx="3704400" cy="4760156"/>
          </a:xfrm>
          <a:prstGeom prst="round2Diag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5984" y="4904880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разговора с царём  Иван Фёдоров подал ему белый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бумаги, на котором подвижными буквами был отпечатан полный титул государя и царя Ивана Васильевича.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&amp;Pcy;&amp;iecy;&amp;rcy;&amp;vcy;&amp;ocy;&amp;pcy;&amp;iecy;&amp;chcy;&amp;acy;&amp;tcy;&amp;ncy;&amp;icy;&amp;kcy; &amp;icy;&amp;vcy;&amp;acy;&amp;ncy; &amp;fcy;&amp;iecy;&amp;dcy;&amp;ocy;&amp;rcy;&amp;ocy;&amp;vcy; &amp;pcy;&amp;rcy;&amp;iecy;&amp;zcy;&amp;iecy;&amp;ncy;&amp;tcy;&amp;acy;&amp;tscy;&amp;icy;&amp;yacy; - &amp;ocy;&amp;tcy;&amp;lcy;&amp;icy;&amp;ch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email"/>
          <a:srcRect l="2874" t="2487" r="2874" b="2487"/>
          <a:stretch>
            <a:fillRect/>
          </a:stretch>
        </p:blipFill>
        <p:spPr bwMode="auto">
          <a:xfrm>
            <a:off x="2643174" y="500042"/>
            <a:ext cx="4968000" cy="43336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4700629"/>
            <a:ext cx="6572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Царь откинулся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кресле и долго любовался листом. Потом сказал: «Не в чулане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начинать такое дело надо… Святой отец благословил тебя на него,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я без своей милости не оставлю. Печатню настоящую поставим. Здесь, в Кремле. У храма Николы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Гостунского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kazachestvu.ru/wp-content/uploads/2013/10/%D0%98%D0%B2%D0%B0%D0%BD-%D0%93%D1%80%D0%BE%D0%B7%D0%BD%D1%8B%D0%B9-%D1%83-%D0%BF%D0%B5%D1%80%D0%B2%D0%BE%D0%BF%D0%B5%D1%87%D0%B0%D1%82%D0%BD%D0%B8%D0%BA%D0%B0-%D0%98%D0%B2%D0%B0%D0%BD%D0%B0-%D0%A4%D0%B5%D0%B4%D0%BE%D1%80%D0%BE%D0%B2%D0%B0.-%D0%9B%D0%B8%D1%81%D1%81%D0%BD%D0%B5%D1%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500042"/>
            <a:ext cx="5781600" cy="4145683"/>
          </a:xfrm>
          <a:prstGeom prst="rect">
            <a:avLst/>
          </a:prstGeom>
          <a:noFill/>
          <a:ln w="50800" cmpd="thinThick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98306" name="Picture 2" descr="&amp;Mcy;&amp;ocy;&amp;scy;&amp;kcy;&amp;vcy;&amp;acy;, &amp;pcy;&amp;iecy;&amp;chcy;&amp;acy;&amp;tcy;&amp;ncy;&amp;ycy;&amp;jcy; &amp;dcy;&amp;vcy;&amp;ocy;&amp;r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6332400" cy="411050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</p:pic>
      <p:sp>
        <p:nvSpPr>
          <p:cNvPr id="7" name="Прямоугольник 6"/>
          <p:cNvSpPr/>
          <p:nvPr/>
        </p:nvSpPr>
        <p:spPr>
          <a:xfrm>
            <a:off x="2143108" y="5072074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Вскоре по приказу царя Иоанна Васильевича Грозного в Москве начали строить Печатный двор. Это было в 1553 году.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285992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Сейчас на этом месте, на Никольской улице, где стоял первый печатный двор, находится Историко-архивный институт. На стене здания памятная доска.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&amp;Mcy;&amp;ocy;&amp;scy;&amp;kcy;&amp;vcy;&amp;acy;, &amp;pcy;&amp;iecy;&amp;chcy;&amp;acy;&amp;tcy;&amp;ncy;&amp;ycy;&amp;jcy; &amp;dcy;&amp;vcy;&amp;ocy;&amp;r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642918"/>
            <a:ext cx="2815200" cy="51953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214950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лет готовились к печатанию первой книги – строили здание, делали печатный станок, отливали шрифт.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4" descr="image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428604"/>
            <a:ext cx="5907600" cy="4571019"/>
          </a:xfrm>
          <a:noFill/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35782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Так выглядел первый печатный станок Ивана Фёдорова. </a:t>
            </a:r>
          </a:p>
        </p:txBody>
      </p:sp>
      <p:pic>
        <p:nvPicPr>
          <p:cNvPr id="5" name="Picture 4" descr="http://festival.1september.ru/articles/519691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642918"/>
            <a:ext cx="5508000" cy="4312751"/>
          </a:xfrm>
          <a:prstGeom prst="rect">
            <a:avLst/>
          </a:prstGeom>
          <a:noFill/>
          <a:ln w="53975" cmpd="tri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Ещё год печатали книгу, и вот 1 (14) марта 1564 года она наконец увидела свет. Это событие произошло более 450 лет назад.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3186" name="Picture 2" descr="&amp;Scy;&amp;ucy;&amp;dcy;&amp;softcy;&amp;bcy;&amp;acy; &amp;kcy;&amp;ncy;&amp;icy;&amp;gcy;&amp;ocy;&amp;pcy;&amp;iecy;&amp;chcy;&amp;acy;&amp;tcy;&amp;ncy;&amp;icy;&amp;kcy;&amp;acy; &amp;Icy;&amp;vcy;&amp;acy;&amp;ncy;&amp;acy; &amp;Fcy;&amp;iocy;&amp;dcy;&amp;ocy;&amp;rcy;&amp;ocy;&amp;vcy;&amp;acy; - &amp;Scy;&amp;lcy;&amp;acy;&amp;vcy;&amp;yacy;&amp;ncy;&amp;scy;&amp;kcy;&amp;acy;&amp;yacy; 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 r="39055"/>
          <a:stretch>
            <a:fillRect/>
          </a:stretch>
        </p:blipFill>
        <p:spPr bwMode="auto">
          <a:xfrm>
            <a:off x="4286248" y="642918"/>
            <a:ext cx="4201200" cy="52507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59395" name="Picture 3" descr="http://www.publiclibrary.ru/readers/kaleidoskop/images-kaleidoskop/Fedorov-Ivan-04-izdani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071546"/>
            <a:ext cx="3747600" cy="42562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357430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Первая напечатанная книга называлась «Апостол».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Её появление и принято считать датой начала книгопечатания на Руси.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214950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«Апостол»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("Деяния святых Апостолов") – книга богослужебная, является шедевром типографского искусства.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8002" name="Picture 2" descr="&amp;Vcy; &amp;Ncy;&amp;acy;&amp;bcy;&amp;iecy;&amp;rcy;&amp;iecy;&amp;zhcy;&amp;ncy;&amp;ycy;&amp;khcy; &amp;CHcy;&amp;iecy;&amp;lcy;&amp;ncy;&amp;acy;&amp;khcy; &amp;pcy;&amp;rcy;&amp;ocy;&amp;jcy;&amp;dcy;&amp;ucy;&amp;tcy; &amp;mcy;&amp;iecy;&amp;rcy;&amp;ocy;&amp;pcy;&amp;rcy;&amp;icy;&amp;yacy;&amp;tcy;&amp;icy;&amp;yacy; &amp;pcy;&amp;rcy;&amp;icy;&amp;ucy;&amp;rcy;&amp;ocy;&amp;chcy;&amp;iecy;&amp;ncy;&amp;ncy;&amp;ycy;&amp;iecy; &amp;Dcy;&amp;ncy;&amp;yucy; &amp;Pcy;&amp;rcy;&amp;a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606486"/>
            <a:ext cx="6100573" cy="44655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500298" y="5063833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книга уже несколько тысячелетий, но не всегда она была такой, какой мы видим её сейчас.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3730" name="Picture 2" descr="http://static.diary.ru/userdir/1/4/1/1/1411521/579448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5900400" cy="44253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428860" y="4857760"/>
            <a:ext cx="56436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Книга радовала глаз аккуратным и четким шрифтом, красивыми буквицами, изящными заставками.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kultu-rolog.ru/assets/images/pervaya%20kni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642918"/>
            <a:ext cx="6645600" cy="3831037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3071810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Первопечатный «Апостол» отличает и высочайшая редакторская культура.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нем не обнаружено ни одной орфографической ошибки, подчистки или опечатки. </a:t>
            </a:r>
          </a:p>
        </p:txBody>
      </p:sp>
      <p:pic>
        <p:nvPicPr>
          <p:cNvPr id="57348" name="Picture 4" descr="http://www.moimarki.ru/upload/iblock/3fd/1991_6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14356"/>
            <a:ext cx="3801600" cy="51213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00063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Исследователей продолжают восхищать высокохудожественные гравюры, филигранный рисунок шрифта, оригинально выполненные заставки и прекрасное качество двухкрасочной печати. </a:t>
            </a:r>
          </a:p>
        </p:txBody>
      </p:sp>
      <p:pic>
        <p:nvPicPr>
          <p:cNvPr id="5" name="Picture 2" descr="F:\4knigi116b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2000"/>
          </a:blip>
          <a:srcRect/>
          <a:stretch>
            <a:fillRect/>
          </a:stretch>
        </p:blipFill>
        <p:spPr bwMode="auto">
          <a:xfrm>
            <a:off x="2032334" y="571480"/>
            <a:ext cx="5818772" cy="42602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Иван Федоров сам резал и отливал буквы, гравировал рисунки и заставки, редактировал и набирал текст и печатал весь «завод» — около 1200 книг. 60 экземпляров этого издания хранятся в крупнейших библиотеках и музеях мира. </a:t>
            </a:r>
          </a:p>
        </p:txBody>
      </p:sp>
      <p:pic>
        <p:nvPicPr>
          <p:cNvPr id="9" name="Picture 2" descr="http://i027.radikal.ru/0804/83/5a032dcd9e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680553"/>
            <a:ext cx="4003200" cy="53202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71736" y="5427358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Печатники хотели, чтобы книга была похожа на старые рукописные книги.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450 &amp;lcy;&amp;iecy;&amp;tcy; &amp;ncy;&amp;acy;&amp;zcy;&amp;acy;&amp;dcy; &amp;ncy;&amp;acy;&amp;chcy;&amp;acy;&amp;lcy;&amp;acy; &amp;rcy;&amp;acy;&amp;bcy;&amp;ocy;&amp;tcy;&amp;acy;&amp;tcy;&amp;softcy; &amp;pcy;&amp;iecy;&amp;rcy;&amp;vcy;&amp;acy;&amp;yacy; &amp;tcy;&amp;icy;&amp;pcy;&amp;ocy;&amp;gcy;&amp;rcy;&amp;acy;&amp;fcy;&amp;icy;&amp;yacy; &amp;pcy;&amp;iecy;&amp;rcy;&amp;vcy;&amp;ocy;&amp;pcy;&amp;iecy;&amp;chcy;&amp;acy;&amp;tcy;&amp;ncy;&amp;icy;&amp;kcy;&amp;ocy;&amp;vcy; &amp;Icy;&amp;vcy;&amp;acy;&amp;ncy;&amp;acy; &amp;Fcy;&amp;iecy;&amp;dcy;&amp;ocy;&amp;rcy;&amp;ocy;&amp;vcy;&amp;acy; &amp;icy; &amp;Pcy;&amp;iecy;&amp;tcy;&amp;rcy;&amp;acy; &amp;Mcy;&amp;scy;&amp;tcy;&amp;icy;&amp;scy;&amp;lcy;&amp;acy;&amp;vcy;&amp;tscy;&amp;a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642918"/>
            <a:ext cx="618172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71736" y="4419388"/>
            <a:ext cx="55721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 её воспроизводил рукописное письмо. Первая буква каждой главы была выделена красной краской. Начало каждой главы было украшено узором, на котором переплетались виноградные лозы с кедровыми шишками.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 descr="http://www.vladmuseum.ru/rus/exhibitions/images/book4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928670"/>
            <a:ext cx="7610400" cy="31556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214546" y="4714884"/>
            <a:ext cx="5929354" cy="131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Возлюбленный и чтимый русский народ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обращался Федоров к читателям «Апостола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Если труды мои окажутся достойными вашей милости, примите их с любовью...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4515" name="Picture 3" descr="http://grani.ru/files/10559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28794" y="500042"/>
            <a:ext cx="6008400" cy="4191907"/>
          </a:xfrm>
          <a:prstGeom prst="round2Diag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</p:pic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00108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 в 1566 году Иван Фёдоров оставляет Москву и переезжает сначала в Литву, потом на Украину. Одной из причин было недовольство некоторых священников, считавших кощунством механическое воспроизведение священных текстов с помощью печатного станка. </a:t>
            </a:r>
          </a:p>
        </p:txBody>
      </p:sp>
      <p:pic>
        <p:nvPicPr>
          <p:cNvPr id="1026" name="Picture 2" descr="http://foto.lib.ru/img/w/wanjukow_a/alb_0170/fedor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642918"/>
            <a:ext cx="3862800" cy="52915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3108" y="4714884"/>
            <a:ext cx="6286544" cy="12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Новые 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веяния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книжном деле не пришлись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вкусу и старым монахам -переписчикам.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 переписчика становился абсолютно  невыгоден: ведь станок позволял печатать книги куда быстрее и дешевле.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6" descr="http://telek.by/movie/kadr/2617/81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571480"/>
            <a:ext cx="5832000" cy="41100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14414" y="3046235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этом же году в типографии Фёдорова произошёл пожар, и он был неслучайным.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.dailymail.co.uk/i/pix/2008/06/02/article-1023422-01739D7800000578-939_468x6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785794"/>
            <a:ext cx="4104000" cy="49891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428736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История </a:t>
            </a:r>
          </a:p>
          <a:p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книги</a:t>
            </a:r>
          </a:p>
        </p:txBody>
      </p:sp>
      <p:pic>
        <p:nvPicPr>
          <p:cNvPr id="60418" name="Picture 2" descr="http://dreamworlds.ru/uploads/posts/2010-05/thumbs/1274972231_image10094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43116"/>
            <a:ext cx="3114675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14810" y="791865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тогда не знали два Ивана,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Заведя горячий разговор,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по воле вражеского стана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Запылает их Печатный двор.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объявят «ересью и ложью»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Всю печать – не рукописный труд,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И, призвав на «ересь»кару  Божью»,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Двор Печатный ночью подожгут.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потом боярин сговорится,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бы им народ ввести в обман,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покинет древнюю столицу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чужбины Фёдоров Иван…  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Кончаловская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1684" name="Picture 4" descr="&amp;Pcy;&amp;iecy;&amp;rcy;&amp;vcy;&amp;ocy;&amp;pcy;&amp;iecy;&amp;chcy;&amp;acy;&amp;tcy;&amp;ncy;&amp;icy;&amp;kcy; &amp;Icy;&amp;vcy;&amp;acy;&amp;ncy; &amp;Fcy;&amp;iocy;&amp;dcy;&amp;ocy;&amp;rcy;&amp;ocy;&amp;vcy;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2910" y="642918"/>
            <a:ext cx="3240000" cy="35272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28662" y="865986"/>
            <a:ext cx="30003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«Зависть и ненависть нас от земли и отечества и от рода нашего изгнали и в иные страны, неведомые доселе», - писал Фёдоров в послесловии к своим книгам.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и на чужбине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 Фёдоров и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его помощник Пётр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Мстиславец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продолжали заниматься печатным делом.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&amp;Acy;&amp;vcy;&amp;tcy;&amp;ocy;&amp;rcy;&amp;scy;&amp;kcy;&amp;icy;&amp;iecy; &amp;gcy;&amp;acy;&amp;lcy;&amp;iecy;&amp;rcy;&amp;iecy;&amp;icy; - &amp;Bcy;&amp;acy;&amp;lcy;&amp;ocy;&amp;bcy;&amp;acy;&amp;ncy;&amp;ocy;&amp;vcy;&amp;acy; &amp;IEcy;&amp;kcy;&amp;acy;&amp;tcy;&amp;iecy;&amp;rcy;&amp;icy;&amp;ncy;&amp;acy; &amp;Scy;&amp;iecy;&amp;rcy;&amp;gcy;&amp;iecy;&amp;iecy;&amp;vcy;&amp;ncy;&amp;acy; / &quot;&amp;Pcy;&amp;iecy;&amp;rcy;&amp;vcy;&amp;ocy;&amp;pcy;&amp;iecy;&amp;chcy;&amp;acy;&amp;tcy;&amp;ncy;&amp;icy;&amp;kcy; &amp;Icy;&amp;vcy;&amp;acy;&amp;ncy; &amp;Fcy;&amp;iecy;&amp;dcy;&amp;ocy;&amp;rcy;&amp;ocy;&amp;vcy;&quot; / &amp;ZHcy;&amp;icy;&amp;vcy;&amp;ocy;&amp;pcy;&amp;icy;&amp;scy;&amp;softcy; &amp;Icy;&amp;scy;&amp;tcy;&amp;ocy;&amp;rcy;&amp;i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642918"/>
            <a:ext cx="4024204" cy="534881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642918"/>
            <a:ext cx="714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Несколько лет первопечатники работали в городке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Заблудово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типографии литовского гетмана Григория Ходкевича, известного покровителя православного просвещения. Здесь было напечатано «Учительское Евангелие»- сборник евангельских текстов.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ravmir.ru/wp-content/uploads/2011/07/7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000240"/>
            <a:ext cx="5947200" cy="437544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28860" y="5140935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в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Заблудове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1570 году вышла новая книга Ивана Фёдорова «Псалтырь с Часословом»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http://www.vladmuseum.ru/rus/exhibitions/images/book5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6434867" cy="42291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286388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Здесь же появился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Часовник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- сборник молитв, который использовался при богослужении; также по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нему на Руси обучали детей грамоте. </a:t>
            </a:r>
          </a:p>
        </p:txBody>
      </p:sp>
      <p:pic>
        <p:nvPicPr>
          <p:cNvPr id="10242" name="Picture 2" descr="&amp;Kcy;&amp;ncy;&amp;icy;&amp;gcy;&amp;acy; &amp;kcy;&amp;icy;&amp;rcy;&amp;icy;&amp;lcy;&amp;lcy;&amp;icy;&amp;chcy;&amp;iecy;&amp;scy;&amp;kcy;&amp;ocy;&amp;jcy; &amp;pcy;&amp;iecy;&amp;chcy;&amp;acy;&amp;tcy;&amp;icy;: «&amp;CHcy;&amp;acy;&amp;scy;&amp;ocy;&amp;vcy;&amp;ncy;&amp;icy;&amp;kcy;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642918"/>
            <a:ext cx="5184000" cy="4506593"/>
          </a:xfrm>
          <a:prstGeom prst="rect">
            <a:avLst/>
          </a:prstGeom>
          <a:noFill/>
          <a:ln w="76200">
            <a:solidFill>
              <a:srgbClr val="CC9900"/>
            </a:solidFill>
          </a:ln>
        </p:spPr>
      </p:pic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14546" y="5088839"/>
            <a:ext cx="5786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этом же году состарившийся гетман Ходкевич закрыл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заблудовскую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печатню, так как не мог её больше финансировать.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ruskino.ru/film/10192/kadr/415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500042"/>
            <a:ext cx="5558400" cy="446422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785926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 Иван Фёдоров с  семьёй переехал во Львов. Он занял денег и построил свою печатню.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1574 году он издал здесь первую русскую «Азбуку». </a:t>
            </a:r>
          </a:p>
        </p:txBody>
      </p:sp>
      <p:pic>
        <p:nvPicPr>
          <p:cNvPr id="9" name="Picture 2" descr="F:\0_a1d2d_94cae82_L.jpg"/>
          <p:cNvPicPr>
            <a:picLocks noChangeAspect="1" noChangeArrowheads="1"/>
          </p:cNvPicPr>
          <p:nvPr/>
        </p:nvPicPr>
        <p:blipFill>
          <a:blip r:embed="rId2" cstate="email">
            <a:lum bright="-10000" contrast="6000"/>
          </a:blip>
          <a:srcRect/>
          <a:stretch>
            <a:fillRect/>
          </a:stretch>
        </p:blipFill>
        <p:spPr bwMode="auto">
          <a:xfrm>
            <a:off x="3571868" y="912138"/>
            <a:ext cx="4762800" cy="4660002"/>
          </a:xfrm>
          <a:prstGeom prst="round2Same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71488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Конечно, «Азбука» Фёдорова отличается от нынешних букварей и азбук, но все они строятся так же: от простого к сложному, от буквы к слову, от слова к предложению,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от предложения к рассказу. </a:t>
            </a:r>
          </a:p>
        </p:txBody>
      </p:sp>
      <p:pic>
        <p:nvPicPr>
          <p:cNvPr id="9" name="Picture 2" descr="http://festival.1september.ru/articles/519691/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6116400" cy="36748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3108" y="4786322"/>
            <a:ext cx="59293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Открывали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азбуку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45 букв кириллического алфавита.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находились учебные тексты, грамматические конструкции, а также молитвы, послания, притчи.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была полноценная учебная книга, которая шла нарасхват и зачитывалась буквально до дыр.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 descr="&amp;Vcy;&amp;ycy;&amp;scy;&amp;tcy;&amp;acy;&amp;vcy;&amp;kcy;&amp;acy; &amp;scy;&amp;rcy;&amp;iecy;&amp;dcy;&amp;ncy;&amp;iecy;&amp;vcy;&amp;iecy;&amp;kcy;&amp;ocy;&amp;vcy;&amp;ocy;&amp;jcy; &amp;lcy;&amp;icy;&amp;tcy;&amp;iecy;&amp;rcy;&amp;acy;&amp;tcy;&amp;ucy;&amp;rcy;&amp;ycy;&lt;br /&gt; &amp;Bcy;&amp;ucy;&amp;kcy;&amp;vcy;&amp;acy;&amp;rcy;&amp;softcy;. &amp;gcy;. &amp;Kcy;&amp;icy;&amp;iecy;&amp;vcy;, &amp;tcy;&amp;icy;&amp;pcy;&amp;ocy;&amp;gcy;&amp;rcy;&amp;acy;&amp;fcy;&amp;icy;&amp;yacy; &amp;Kcy;&amp;icy;&amp;iecy;&amp;vcy;&amp;ocy;-&amp;Pcy;&amp;iecy;&amp;chcy;&amp;iecy;&amp;rcy;&amp;scy;&amp;kcy;&amp;ocy;&amp;jcy; &amp;Lcy;&amp;acy;&amp;vcy;&amp;rcy;&amp;ycy;, 1670 &amp;g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28604"/>
            <a:ext cx="5266800" cy="42519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5984" y="5429264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послесловии Иван Фёдоров писал, что букварь «напечатан для пользы русского народа».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&amp;Kcy;&amp;icy;&amp;rcy;&amp;icy;&amp;lcy;&amp;lcy;&amp;icy;&amp;tscy;&amp;acy; &amp;Ncy;&amp;acy;&amp;chcy;&amp;acy;&amp;lcy;&amp;ocy; &amp;pcy;&amp;iecy;&amp;chcy;&amp;acy;&amp;tcy;&amp;ncy;&amp;ocy;&amp;gcy;&amp;ocy; &amp;scy;&amp;lcy;&amp;ocy;&amp;vcy;&amp;acy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3668"/>
          <a:stretch>
            <a:fillRect/>
          </a:stretch>
        </p:blipFill>
        <p:spPr bwMode="auto">
          <a:xfrm>
            <a:off x="2285984" y="521914"/>
            <a:ext cx="5760000" cy="476447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488" y="5105605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славянские книги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были рукописными. Создавали их в тиши святых обителей монахи. </a:t>
            </a:r>
          </a:p>
        </p:txBody>
      </p:sp>
      <p:sp>
        <p:nvSpPr>
          <p:cNvPr id="82946" name="AutoShape 2" descr="78ce56ae5fa75ac85e3ab5e321d88a9d (148x62, 13Kb)"/>
          <p:cNvSpPr>
            <a:spLocks noChangeAspect="1" noChangeArrowheads="1"/>
          </p:cNvSpPr>
          <p:nvPr/>
        </p:nvSpPr>
        <p:spPr bwMode="auto">
          <a:xfrm>
            <a:off x="155575" y="-280988"/>
            <a:ext cx="1409700" cy="59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 descr="78ce56ae5fa75ac85e3ab5e321d88a9d (148x62, 13Kb)"/>
          <p:cNvSpPr>
            <a:spLocks noChangeAspect="1" noChangeArrowheads="1"/>
          </p:cNvSpPr>
          <p:nvPr/>
        </p:nvSpPr>
        <p:spPr bwMode="auto">
          <a:xfrm>
            <a:off x="155575" y="-280988"/>
            <a:ext cx="1409700" cy="59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xristianskaya-pritcha-monax-i-pervoistochnik (604x383, 213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6507" y="596478"/>
            <a:ext cx="6704583" cy="43327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4786322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Финансовые трудности вынуждают Ивана Фёдорова покинуть Львов и поступить на службу к богатому украинскому феодалу, князю  Константину Острожскому. В городе Остроге заработала четвёртая по счёту типография  И.Фёдорова. </a:t>
            </a:r>
          </a:p>
        </p:txBody>
      </p:sp>
      <p:pic>
        <p:nvPicPr>
          <p:cNvPr id="5" name="Picture 2" descr="&amp;Bcy;&amp;iecy;&amp;lcy;&amp;ocy;&amp;rcy;&amp;ucy;&amp;scy;&amp;scy;&amp;kcy;&amp;icy;&amp;iecy; &amp;rcy;&amp;iecy;&amp;shcy;&amp;iecy;&amp;bcy;&amp;ncy;&amp;icy;&amp;kcy;&amp;icy; 7 &amp;kcy;&amp;lcy;&amp;acy;&amp;s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500042"/>
            <a:ext cx="5738400" cy="41377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51</a:t>
            </a:fld>
            <a:endParaRPr lang="ru-RU"/>
          </a:p>
        </p:txBody>
      </p:sp>
      <p:pic>
        <p:nvPicPr>
          <p:cNvPr id="8196" name="Picture 4" descr="http://www.museum.ru/imgB.asp?143"/>
          <p:cNvPicPr>
            <a:picLocks noChangeAspect="1" noChangeArrowheads="1"/>
          </p:cNvPicPr>
          <p:nvPr/>
        </p:nvPicPr>
        <p:blipFill>
          <a:blip r:embed="rId2" cstate="email"/>
          <a:srcRect l="3937" t="3133" r="3937"/>
          <a:stretch>
            <a:fillRect/>
          </a:stretch>
        </p:blipFill>
        <p:spPr bwMode="auto">
          <a:xfrm>
            <a:off x="882124" y="762540"/>
            <a:ext cx="5598371" cy="3698635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4500570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 одна из книг Ивана Федорова, напечатанная в Остроге. Бумага с водяными знаками. На титуле - сведения о книге в рамке, на обороте титула - герб хозяина К.К. Острожского. На последних страницах герб 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сигнет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Ивана Федорова </a:t>
            </a:r>
          </a:p>
        </p:txBody>
      </p:sp>
      <p:pic>
        <p:nvPicPr>
          <p:cNvPr id="67586" name="Picture 2" descr="&amp;Icy;&amp;vcy;&amp;acy;&amp;ncy; &amp;Fcy;&amp;iecy;&amp;dcy;&amp;ocy;&amp;rcy;&amp;ocy;&amp;vcy;"/>
          <p:cNvPicPr>
            <a:picLocks noChangeAspect="1" noChangeArrowheads="1"/>
          </p:cNvPicPr>
          <p:nvPr/>
        </p:nvPicPr>
        <p:blipFill>
          <a:blip r:embed="rId3" cstate="print"/>
          <a:srcRect l="17717" t="6026" r="14764" b="3013"/>
          <a:stretch>
            <a:fillRect/>
          </a:stretch>
        </p:blipFill>
        <p:spPr bwMode="auto">
          <a:xfrm>
            <a:off x="6429388" y="2214554"/>
            <a:ext cx="1986280" cy="262232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5143512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Остроге же была напечатана и первая полная славянская Библия. Она стала известна под названием «Острожская Библия». </a:t>
            </a:r>
          </a:p>
        </p:txBody>
      </p:sp>
      <p:pic>
        <p:nvPicPr>
          <p:cNvPr id="22534" name="Picture 6" descr="http://ahuman.ru/wp-content/uploads/2012/04/71.jpg"/>
          <p:cNvPicPr>
            <a:picLocks noChangeAspect="1" noChangeArrowheads="1"/>
          </p:cNvPicPr>
          <p:nvPr/>
        </p:nvPicPr>
        <p:blipFill>
          <a:blip r:embed="rId2" cstate="email">
            <a:lum bright="-4000" contrast="4000"/>
          </a:blip>
          <a:srcRect/>
          <a:stretch>
            <a:fillRect/>
          </a:stretch>
        </p:blipFill>
        <p:spPr bwMode="auto">
          <a:xfrm>
            <a:off x="642910" y="714356"/>
            <a:ext cx="3240000" cy="3723719"/>
          </a:xfrm>
          <a:prstGeom prst="rect">
            <a:avLst/>
          </a:prstGeom>
          <a:noFill/>
        </p:spPr>
      </p:pic>
      <p:pic>
        <p:nvPicPr>
          <p:cNvPr id="7" name="Picture 2" descr="F:\i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4"/>
            <a:ext cx="4644000" cy="31884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500570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Новизна этой книги состояла в том, что был отлит уникальный, меньше обычного, шрифт, впервые позволивший поместить Ветхий и Новый Завет в одном томе. Подобная компактность издания привела к тому, что большая часть тиража Острожской Библии оказалась со временем перевезена и продана в России. </a:t>
            </a:r>
          </a:p>
        </p:txBody>
      </p:sp>
      <p:pic>
        <p:nvPicPr>
          <p:cNvPr id="134146" name="Picture 2" descr="http://rud.exdat.com/pars_docs/tw_refs/722/721330/721330_html_m892dd12.jpg"/>
          <p:cNvPicPr>
            <a:picLocks noChangeAspect="1" noChangeArrowheads="1"/>
          </p:cNvPicPr>
          <p:nvPr/>
        </p:nvPicPr>
        <p:blipFill>
          <a:blip r:embed="rId2" cstate="email"/>
          <a:srcRect l="1783" t="3780" r="1783" b="11339"/>
          <a:stretch>
            <a:fillRect/>
          </a:stretch>
        </p:blipFill>
        <p:spPr bwMode="auto">
          <a:xfrm>
            <a:off x="1928794" y="500042"/>
            <a:ext cx="6300000" cy="392337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072074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Издание Библии широко разошлось по всем славянским землям и стало одним из главных деяний Ивана Фёдорова. </a:t>
            </a:r>
          </a:p>
        </p:txBody>
      </p:sp>
      <p:pic>
        <p:nvPicPr>
          <p:cNvPr id="58372" name="Picture 4" descr="&amp;Ocy;&amp;scy;&amp;tcy;&amp;rcy;&amp;ocy;&amp;zhcy;&amp;scy;&amp;kcy;&amp;acy;&amp;yacy; &amp;Bcy;&amp;icy;&amp;bcy;&amp;lcy;&amp;icy;&amp;yacy;, &amp;icy;&amp;zcy;&amp;dcy;&amp;acy;&amp;ncy;&amp;ncy;&amp;acy;&amp;yacy; &amp;pcy;&amp;iecy;&amp;rcy;&amp;vcy;&amp;ocy;&amp;pcy;&amp;iecy;&amp;chcy;&amp;acy;&amp;tcy;&amp;ncy;&amp;icy;&amp;kcy;&amp;ocy;&amp;mcy; &amp;Icy;&amp;vcy;&amp;acy;&amp;ncy;&amp;ocy;&amp;mcy; &amp;Fcy;&amp;iecy;&amp;dcy;&amp;ocy;&amp;rcy;&amp;ocy;&amp;vcy;&amp;ycy;&amp;mcy;, &amp;bcy;&amp;ucy;&amp;dcy;&amp;iecy;&amp;tcy; &amp;pcy;&amp;rcy;&amp;iecy;&amp;dcy;&amp;scy;&amp;tcy;&amp;acy;&amp;vcy;&amp;lcy;&amp;iecy;&amp;ncy;&amp;acy; &amp;ncy;&amp;acy; &amp;vcy;&amp;ycy;&amp;scy;&amp;tcy;&amp;acy;&amp;vcy;&amp;kcy;&amp;iecy; &amp;vcy; &amp;Tcy;&amp;vcy;&amp;iecy;&amp;rcy;&amp;icy;"/>
          <p:cNvPicPr>
            <a:picLocks noChangeAspect="1" noChangeArrowheads="1"/>
          </p:cNvPicPr>
          <p:nvPr/>
        </p:nvPicPr>
        <p:blipFill>
          <a:blip r:embed="rId2" cstate="email"/>
          <a:srcRect l="4029" t="5684" r="806"/>
          <a:stretch>
            <a:fillRect/>
          </a:stretch>
        </p:blipFill>
        <p:spPr bwMode="auto">
          <a:xfrm>
            <a:off x="709065" y="810117"/>
            <a:ext cx="4936764" cy="2775023"/>
          </a:xfrm>
          <a:prstGeom prst="rect">
            <a:avLst/>
          </a:prstGeom>
          <a:noFill/>
        </p:spPr>
      </p:pic>
      <p:pic>
        <p:nvPicPr>
          <p:cNvPr id="58370" name="Picture 2" descr="&amp;Vcy;&amp;ycy;&amp;scy;&amp;tcy;&amp;acy;&amp;vcy;&amp;kcy;&amp;acy; &amp;scy;&amp;rcy;&amp;iecy;&amp;dcy;&amp;ncy;&amp;iecy;&amp;vcy;&amp;iecy;&amp;kcy;&amp;ocy;&amp;vcy;&amp;ocy;&amp;jcy; &amp;lcy;&amp;icy;&amp;tcy;&amp;iecy;&amp;rcy;&amp;acy;&amp;tcy;&amp;ucy;&amp;rcy;&amp;ycy;&lt;br /&gt; &amp;Ncy;&amp;ocy;&amp;vcy;&amp;ycy;&amp;jcy; &amp;zcy;&amp;acy;&amp;vcy;&amp;iecy;&amp;tcy;, 1580 &amp;gcy;. &amp;Pcy;&amp;iecy;&amp;chcy;&amp;acy;&amp;tcy;&amp;ncy;&amp;icy;&amp;kcy; &amp;Icy;&amp;vcy;&amp;acy;&amp;ncy; &amp;Fcy;&amp;iocy;&amp;dcy;&amp;ocy;&amp;r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57364"/>
            <a:ext cx="3826800" cy="32137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572008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Трудно перечислить все места, где побывал Иван Федоров, но, переезжая из страны в страну, он не бежал от лишений, не искал богатства, а шел с великой миссией, смысл которой раскрывается в его словах 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«Я должен духовные семена по вселенной сеять и всем по порядку раздавать духовную эту пищу».</a:t>
            </a:r>
          </a:p>
        </p:txBody>
      </p:sp>
      <p:pic>
        <p:nvPicPr>
          <p:cNvPr id="63490" name="Picture 2" descr="&amp;Bcy;&amp;iecy;&amp;lcy;&amp;ocy;&amp;rcy;&amp;ucy;&amp;scy;&amp;scy;&amp;kcy;&amp;acy;&amp;yacy; &amp;pcy;&amp;icy;&amp;scy;&amp;softcy;&amp;mcy;&amp;iecy;&amp;ncy;&amp;ncy;&amp;ocy;&amp;scy;&amp;tcy;&amp;softcy; &amp;vcy; &amp;pcy;&amp;rcy;&amp;ocy;&amp;scy;&amp;tcy;&amp;rcy;&amp;acy;&amp;ncy;&amp;scy;&amp;tcy;&amp;vcy;&amp;iecy; &amp;scy;&amp;lcy;&amp;acy;&amp;vcy;&amp;yacy;&amp;ncy;&amp;scy;&amp;kcy;&amp;ocy;&amp;jcy; &amp;kcy;&amp;ucy;&amp;lcy;&amp;softcy;&amp;tcy;&amp;ucy;&amp;rcy;&amp;ycy; &quot; &amp;Gcy;&amp;ocy;&amp;mcy;&amp;iecy;&amp;lcy;&amp;softcy;&amp;scy;&amp;kcy;&amp;acy;&amp;yacy; &amp;tscy;&amp;iecy;&amp;ncy;&amp;tcy;&amp;rcy;&amp;acy;&amp;lcy;&amp;softcy;&amp;ncy;&amp;acy;&amp;yacy; &amp;gcy;&amp;ocy;&amp;rcy;&amp;ocy;&amp;dcy;&amp;scy;&amp;kcy;&amp;acy;&amp;yacy; &amp;bcy;&amp;icy;&amp;bcy;&amp;lcy;&amp;icy;&amp;ocy;&amp;tcy;&amp;iecy;&amp;kcy;&amp;acy; &amp;icy;&amp;mcy;. &amp;Acy;. &amp;Icy;. &amp;Gcy;&amp;iecy;&amp;rcy;&amp;tscy;&amp;iecy;&amp;ncy;&amp;acy;"/>
          <p:cNvPicPr>
            <a:picLocks noChangeAspect="1" noChangeArrowheads="1"/>
          </p:cNvPicPr>
          <p:nvPr/>
        </p:nvPicPr>
        <p:blipFill>
          <a:blip r:embed="rId2" cstate="print"/>
          <a:srcRect l="1823" t="3000" r="55295" b="3000"/>
          <a:stretch>
            <a:fillRect/>
          </a:stretch>
        </p:blipFill>
        <p:spPr bwMode="auto">
          <a:xfrm>
            <a:off x="1714480" y="571480"/>
            <a:ext cx="2160945" cy="383890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2" descr="http://www.bookstok.net/images/2012/09/ScanImage000021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6869" t="31624" r="10735" b="11713"/>
          <a:stretch>
            <a:fillRect/>
          </a:stretch>
        </p:blipFill>
        <p:spPr bwMode="auto">
          <a:xfrm>
            <a:off x="4143372" y="571480"/>
            <a:ext cx="3744000" cy="38318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56</a:t>
            </a:fld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1241171"/>
            <a:ext cx="3571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последние годы жизни мастер испытывал большую нужду. </a:t>
            </a:r>
          </a:p>
          <a:p>
            <a:pPr lvl="0"/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 Иван Фёдоров в 1583 году 5 декабря.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каменной плите монастырского кладбища, под которой он был похоронен, выбита надпись: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«Друкарь книг, пред тем невиданных».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4" descr="http://together.lviv.ua/typo3temp/pics/9ed8f1a22c.jpg"/>
          <p:cNvPicPr>
            <a:picLocks noChangeAspect="1" noChangeArrowheads="1"/>
          </p:cNvPicPr>
          <p:nvPr/>
        </p:nvPicPr>
        <p:blipFill>
          <a:blip r:embed="rId2" cstate="email">
            <a:lum bright="11000" contrast="3000"/>
          </a:blip>
          <a:srcRect/>
          <a:stretch>
            <a:fillRect/>
          </a:stretch>
        </p:blipFill>
        <p:spPr bwMode="auto">
          <a:xfrm>
            <a:off x="4714876" y="714356"/>
            <a:ext cx="3535200" cy="506176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71488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Русский народ  отдаёт должное своему первопечатнику. Книгоиздатели и книговеды ежегодно, начиная с 1959 года, проводят научные сессии, посвящённые проблемам истории книги и книжному делу, - «Фёдоровские чтения».</a:t>
            </a:r>
          </a:p>
        </p:txBody>
      </p:sp>
      <p:pic>
        <p:nvPicPr>
          <p:cNvPr id="20484" name="Picture 4" descr="http://samara.kp.ru/f/4/image/76/05/2805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642918"/>
            <a:ext cx="5824800" cy="3883201"/>
          </a:xfrm>
          <a:prstGeom prst="rect">
            <a:avLst/>
          </a:prstGeom>
          <a:noFill/>
        </p:spPr>
      </p:pic>
      <p:pic>
        <p:nvPicPr>
          <p:cNvPr id="5" name="Picture 2" descr="F:\загруженное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948" t="1459" r="1948" b="4378"/>
          <a:stretch>
            <a:fillRect/>
          </a:stretch>
        </p:blipFill>
        <p:spPr bwMode="auto">
          <a:xfrm>
            <a:off x="642910" y="571480"/>
            <a:ext cx="1775851" cy="2322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071546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центре Москвы, на Никольской улице, поставлен памятник первопечатнику.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Монумент был открыт в торжественной обстановке 12 октября 1909 года. Сквер был расцвечен флагами, дорожки посыпаны песком, у подножия памятника посажены цветы. </a:t>
            </a:r>
          </a:p>
        </p:txBody>
      </p:sp>
      <p:pic>
        <p:nvPicPr>
          <p:cNvPr id="19458" name="Picture 2" descr="http://content.foto.mail.ru/mail/relancer/_blogs/s-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785794"/>
            <a:ext cx="3740400" cy="481414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4572008"/>
            <a:ext cx="65008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открытии памятника профессор Барсов сказал речь: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«Торжественна и знаменательна настоящая минута в истории русского просвещения. Мы открыли сегодня памятник не человеку высокого положения  не князю, не полководцу, не писателю, а просто рабочему печатного дела». </a:t>
            </a:r>
          </a:p>
        </p:txBody>
      </p:sp>
      <p:pic>
        <p:nvPicPr>
          <p:cNvPr id="18436" name="Picture 4" descr="http://www.ljplus.ru/img3/z/l/zlobniy_lou/1I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71480"/>
            <a:ext cx="5619600" cy="39874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00100" y="3143248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старательно выписывали каждую буковку. Заглавные буквы писали красными чернилами. </a:t>
            </a:r>
          </a:p>
        </p:txBody>
      </p:sp>
      <p:pic>
        <p:nvPicPr>
          <p:cNvPr id="99330" name="Picture 2" descr="&amp;Icy;&amp;gcy;&amp;rcy;&amp;acy; «&amp;Ncy;&amp;Acy;&amp;Zcy;&amp;Ocy;&amp;Vcy;&amp;Icy; &amp;Scy;&amp;Lcy;&amp;Ocy;&amp;Vcy;&amp;Ocy;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71480"/>
            <a:ext cx="3024000" cy="5443201"/>
          </a:xfrm>
          <a:prstGeom prst="rect">
            <a:avLst/>
          </a:prstGeom>
          <a:noFill/>
        </p:spPr>
      </p:pic>
      <p:pic>
        <p:nvPicPr>
          <p:cNvPr id="5" name="Picture 2" descr="78ce56ae5fa75ac85e3ab5e321d88a9d (148x62, 13Kb)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928670"/>
            <a:ext cx="3571200" cy="14960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14546" y="4786322"/>
            <a:ext cx="6286544" cy="149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день к памятнику пришли работники всех московских типографий и возложили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венок с надписью: «Первому мученику русской печати», намекавший на подвижничество первопечатника и на те опасности, с которыми ему пришлось столкнуться.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ages.aif.ru/003/264/66ed6064bb0655c18e2fc52e2ee85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714356"/>
            <a:ext cx="5832000" cy="3875458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29190" y="3989386"/>
            <a:ext cx="3571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сегодня представляем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Ивана Фёдорова таким, каким его изобразил скульптор С.М.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Волнухин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высокий лоб, волосы, перехваченные ремешком, внимательный взгляд из-под густых бровей.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festival.1september.ru/articles/519691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642918"/>
            <a:ext cx="2990850" cy="3276601"/>
          </a:xfrm>
          <a:prstGeom prst="roundRect">
            <a:avLst/>
          </a:prstGeom>
          <a:noFill/>
        </p:spPr>
      </p:pic>
      <p:pic>
        <p:nvPicPr>
          <p:cNvPr id="50178" name="Picture 2" descr="&amp;Pcy;&amp;acy;&amp;mcy;&amp;yacy;&amp;tcy;&amp;ncy;&amp;icy;&amp;kcy; &amp;pcy;&amp;iecy;&amp;rcy;&amp;vcy;&amp;ocy;&amp;pcy;&amp;iecy;&amp;chcy;&amp;acy;&amp;tcy;&amp;ncy;&amp;icy;&amp;kcy;&amp;ucy; &amp;Icy;&amp;vcy;&amp;acy;&amp;ncy;&amp;ucy; &amp;Fcy;&amp;iocy;&amp;dcy;&amp;ocy;&amp;rcy;&amp;ocy;&amp;vcy;&amp;u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66"/>
            <a:ext cx="3799828" cy="58662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214818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 Львове тоже  установлен памятник первопечатнику Ивану Федорову </a:t>
            </a:r>
          </a:p>
        </p:txBody>
      </p:sp>
      <p:pic>
        <p:nvPicPr>
          <p:cNvPr id="49154" name="Picture 2" descr="&amp;Pcy;&amp;acy;&amp;mcy;&amp;yacy;&amp;tcy;&amp;ncy;&amp;icy;&amp;kcy; &amp;vcy;&amp;ocy; &amp;Lcy;&amp;softcy;&amp;vcy;&amp;ocy;&amp;vcy;&amp;iecy; &amp;Icy;&amp;vcy;&amp;acy;&amp;ncy;&amp;ucy; &amp;Fcy;&amp;iecy;&amp;dcy;&amp;ocy;&amp;rcy;&amp;ocy;&amp;vcy;-&amp;Fcy;&amp;iecy;&amp;dcy;&amp;ocy;&amp;rcy;&amp;ocy;&amp;vcy;&amp;icy;&amp;ch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3924000" cy="522831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63</a:t>
            </a:fld>
            <a:endParaRPr lang="ru-RU"/>
          </a:p>
        </p:txBody>
      </p:sp>
      <p:pic>
        <p:nvPicPr>
          <p:cNvPr id="135170" name="Picture 2" descr="&amp;Kcy;&amp;acy;&amp;lcy;&amp;iecy;&amp;ncy;&amp;dcy;&amp;acy;&amp;rcy;&amp;softcy; &amp;kcy;&amp;ucy;&amp;lcy;&amp;softcy;&amp;tcy;&amp;ucy;&amp;rcy;&amp;ycy;. 1 &amp;mcy;&amp;acy;&amp;rcy;&amp;tcy;&amp;acy; 1564 &amp;gcy;. - &amp;Pcy;&amp;iecy;&amp;rcy;&amp;vcy;&amp;acy;&amp;yacy; &amp;rcy;&amp;ucy;&amp;scy;&amp;scy;&amp;kcy;&amp;acy;&amp;yacy; &amp;pcy;&amp;iecy;&amp;chcy;&amp;acy;&amp;tcy;&amp;ncy;&amp;acy;&amp;yacy; &amp;kcy;&amp;ncy;&amp;icy;&amp;gcy;&amp;acy; &quot;&amp;Acy;&amp;pcy;&amp;ocy;&amp;scy;&amp;tcy;&amp;ocy;&amp;l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6202800" cy="442880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521495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 в городе Мстиславль Могилёвской области поставлен памятник Петру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Мстиславцу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соратнику Ивана Федорова, </a:t>
            </a:r>
          </a:p>
        </p:txBody>
      </p:sp>
    </p:spTree>
  </p:cSld>
  <p:clrMapOvr>
    <a:masterClrMapping/>
  </p:clrMapOvr>
  <p:transition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64</a:t>
            </a:fld>
            <a:endParaRPr lang="ru-RU"/>
          </a:p>
        </p:txBody>
      </p:sp>
      <p:pic>
        <p:nvPicPr>
          <p:cNvPr id="140290" name="Picture 2" descr="&amp;Ocy;&amp;scy;&amp;tcy;&amp;rcy;&amp;ocy;&amp;gcy; - &amp;Mcy;&amp;iecy;&amp;zhcy;&amp;icy;&amp;rcy;&amp;icy;&amp;c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428604"/>
            <a:ext cx="6152400" cy="46143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514351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 памятник, посвящённый 400-летию Острожской академии. Именно в ней Иваном Фёдоровым была напечатана первая Библия на церковнославянском языке.</a:t>
            </a:r>
          </a:p>
        </p:txBody>
      </p:sp>
    </p:spTree>
  </p:cSld>
  <p:clrMapOvr>
    <a:masterClrMapping/>
  </p:clrMapOvr>
  <p:transition>
    <p:split orient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65</a:t>
            </a:fld>
            <a:endParaRPr lang="ru-RU"/>
          </a:p>
        </p:txBody>
      </p:sp>
      <p:pic>
        <p:nvPicPr>
          <p:cNvPr id="56322" name="Picture 2" descr="http://www.fondfedorova.ru/orden-b.jpg"/>
          <p:cNvPicPr>
            <a:picLocks noChangeAspect="1" noChangeArrowheads="1"/>
          </p:cNvPicPr>
          <p:nvPr/>
        </p:nvPicPr>
        <p:blipFill>
          <a:blip r:embed="rId2" cstate="print"/>
          <a:srcRect l="4001" t="1833" r="2001" b="1833"/>
          <a:stretch>
            <a:fillRect/>
          </a:stretch>
        </p:blipFill>
        <p:spPr bwMode="auto">
          <a:xfrm>
            <a:off x="3902221" y="736668"/>
            <a:ext cx="4405073" cy="492742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207167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Так выглядит Орден Первопечатника Ивана Фёдорова</a:t>
            </a:r>
          </a:p>
        </p:txBody>
      </p:sp>
    </p:spTree>
  </p:cSld>
  <p:clrMapOvr>
    <a:masterClrMapping/>
  </p:clrMapOvr>
  <p:transition>
    <p:split orient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00063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1983 году была выпущена медаль « Русский первопечатник Иван Федоров. 400 лет со дня смерти»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юбилейная монета достоинством 1 рубль.</a:t>
            </a:r>
          </a:p>
        </p:txBody>
      </p:sp>
      <p:pic>
        <p:nvPicPr>
          <p:cNvPr id="7" name="Picture 2" descr="http://tender.conros.ru/img/173/1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14356"/>
            <a:ext cx="3855785" cy="3892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2" name="Picture 4" descr="&amp;Mcy;&amp;ocy;&amp;ncy;&amp;iecy;&amp;tcy;&amp;acy;: &amp;Scy;&amp;Scy;&amp;Scy;&amp;Rcy; 1 &amp;rcy;&amp;ucy;&amp;bcy;&amp;lcy;&amp;softcy; 1983 (&amp;Icy;&amp;vcy;&amp;acy;&amp;ncy; &amp;Fcy;&amp;iecy;&amp;dcy;&amp;ocy;&amp;rcy;&amp;ocy;&amp;vcy;) : maseko : &amp;Kcy;&amp;ocy;&amp;lcy;&amp;lcy;&amp;iecy;&amp;kcy;&amp;tscy;&amp;icy;&amp;yacy; &amp;mcy;&amp;ocy;&amp;ncy;&amp;iecy;&amp;tcy; - uCoin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3758400" cy="3732948"/>
          </a:xfrm>
          <a:prstGeom prst="ellipse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357298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Monotype Corsiva" pitchFamily="66" charset="0"/>
              </a:rPr>
              <a:t>      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Что такое православная книга       в наше время?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68</a:t>
            </a:fld>
            <a:endParaRPr lang="ru-RU"/>
          </a:p>
        </p:txBody>
      </p:sp>
      <p:pic>
        <p:nvPicPr>
          <p:cNvPr id="88066" name="Picture 2" descr="http://cs406527.vk.me/v406527230/9bcf/R5Sypc0el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72443"/>
            <a:ext cx="8006400" cy="5671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69</a:t>
            </a:fld>
            <a:endParaRPr lang="ru-RU"/>
          </a:p>
        </p:txBody>
      </p:sp>
      <p:pic>
        <p:nvPicPr>
          <p:cNvPr id="6148" name="Picture 4" descr="http://www.blagochestie.ru/images/items/000-001-045-big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2070000" cy="3082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428736"/>
            <a:ext cx="2928958" cy="4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Эт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книги пользовалась большой популярностью до революции. В них Священная История, т. е. библейские события Ветхого и Нового Заветов, изложена просто и доходчиво — так, чтобы дети понимали Библию и читали ее с удовольствием уже с раннего возраста.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7" name="Picture 6" descr="http://books.iqbuy.ru/img/books/9785/93/94/30/03/9785939430036-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00240"/>
            <a:ext cx="1976400" cy="2806488"/>
          </a:xfrm>
          <a:prstGeom prst="rect">
            <a:avLst/>
          </a:prstGeom>
          <a:noFill/>
        </p:spPr>
      </p:pic>
      <p:pic>
        <p:nvPicPr>
          <p:cNvPr id="1026" name="Picture 2" descr="&amp;Mcy;&amp;ocy;&amp;yacy; &amp;pcy;&amp;iecy;&amp;rcy;&amp;vcy;&amp;acy;&amp;yacy; &amp;Scy;&amp;vcy;&amp;yacy;&amp;shchcy;&amp;iecy;&amp;ncy;&amp;ncy;&amp;acy;&amp;yacy; &amp;Icy;&amp;scy;&amp;tcy;&amp;ocy;&amp;rcy;&amp;icy;&amp;yacy; &amp;vcy; &amp;rcy;&amp;acy;&amp;scy;&amp;scy;&amp;kcy;&amp;acy;&amp;zcy;&amp;acy;&amp;khcy; &amp;dcy;&amp;lcy;&amp;yacy; &amp;dcy;&amp;iecy;&amp;tcy;&amp;iecy;&amp;jcy; &amp;Pcy;.&amp;Ncy;. &amp;Vcy;&amp;ocy;&amp;zcy;&amp;dcy;&amp;vcy;&amp;icy;&amp;zhcy;&amp;iecy;&amp;ncy;&amp;scy;&amp;kcy;&amp;ocy;&amp;g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500438"/>
            <a:ext cx="1998000" cy="26729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050" y="714356"/>
            <a:ext cx="2350895" cy="3903948"/>
          </a:xfrm>
          <a:prstGeom prst="roundRect">
            <a:avLst/>
          </a:prstGeom>
          <a:noFill/>
        </p:spPr>
      </p:pic>
      <p:pic>
        <p:nvPicPr>
          <p:cNvPr id="56324" name="Picture 4" descr="http://rud.exdat.com/pars_docs/tw_refs/722/721330/721330_html_m15f932aa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1344" y="714356"/>
            <a:ext cx="2900994" cy="387092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92919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Такие буквы назывались буквицами.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Буквица – первая прописная буква книги или главы в книге. Но буква не простая, а украшенная. </a:t>
            </a:r>
          </a:p>
        </p:txBody>
      </p:sp>
    </p:spTree>
  </p:cSld>
  <p:clrMapOvr>
    <a:masterClrMapping/>
  </p:clrMapOvr>
  <p:transition>
    <p:split orient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70</a:t>
            </a:fld>
            <a:endParaRPr lang="ru-RU"/>
          </a:p>
        </p:txBody>
      </p:sp>
      <p:pic>
        <p:nvPicPr>
          <p:cNvPr id="118790" name="Picture 6" descr="&amp;Scy;&amp;kcy;&amp;acy;&amp;zcy;&amp;kcy;&amp;icy; &amp;Acy;&amp;ncy;&amp;gcy;&amp;iecy;&amp;lcy;&amp;acy;. &amp;Dcy;&amp;iecy;&amp;scy;&amp;yacy;&amp;tcy;&amp;softcy; &amp;zcy;&amp;acy;&amp;pcy;&amp;ocy;&amp;vcy;&amp;iecy;&amp;dcy;&amp;iecy;&amp;j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2962800" cy="38160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84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Каждая сказка этой книги доступно рассказывает маленьким детям об одной из десяти заповедей Божиих.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8792" name="Picture 8" descr="http://www.zyorna.ru/userfiles/BOOKS/882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736"/>
            <a:ext cx="4843537" cy="311379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71</a:t>
            </a:fld>
            <a:endParaRPr lang="ru-RU"/>
          </a:p>
        </p:txBody>
      </p:sp>
      <p:pic>
        <p:nvPicPr>
          <p:cNvPr id="6150" name="Picture 6" descr="http://www.kubansobor.ru/img/kniga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642918"/>
            <a:ext cx="2757600" cy="36060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642918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книге "История России. Православная культура" приведено много интересной и познавательной информации.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Повествуется о том, откуда пошло название Святая Русь.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Рассказано о важнейшей черте русской православной жизни, о церковных таинствах, описаны традиции церкви и православные святыни, рассказано о постах, домострое, семье, праздниках.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Также вы узнаете про монастыри и монашество, про православное воинство, про великих христианских святых, а также про русских святых XX века.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книге написано про знаменитые Ростовские колокольные звоны и описаны виды колокольных звонов.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72</a:t>
            </a:fld>
            <a:endParaRPr lang="ru-RU"/>
          </a:p>
        </p:txBody>
      </p:sp>
      <p:pic>
        <p:nvPicPr>
          <p:cNvPr id="31746" name="Picture 2" descr="&amp;Kcy;&amp;ncy;&amp;icy;&amp;gcy;&amp;acy; &quot;&amp;Pcy;&amp;rcy;&amp;acy;&amp;vcy;&amp;ocy;&amp;scy;&amp;lcy;&amp;acy;&amp;vcy;&amp;ncy;&amp;ycy;&amp;iecy; &amp;pcy;&amp;rcy;&amp;icy;&amp;tcy;&amp;chcy;&amp;icy;&quot; &amp;Acy;&amp;ncy;&amp;acy;&amp;tcy;&amp;ocy;&amp;lcy;&amp;icy;&amp;jcy; &amp;Fcy;&amp;icy;&amp;lcy;&amp;icy;&amp;pcy;&amp;pcy;&amp;ocy;&amp;vcy; &amp;kcy;&amp;ucy;&amp;pcy;&amp;icy;&amp;tcy;&amp;softcy; &amp;scy; &amp;dcy;&amp;ocy;&amp;scy;&amp;tcy;&amp;acy;&amp;vcy;&amp;kcy;&amp;ocy;&amp;jcy; &amp;pcy;&amp;ocy; &amp;Kcy;&amp;icy;&amp;iecy;&amp;vcy;&amp;ucy;/&amp;Ucy;&amp;kcy;&amp;rcy;&amp;acy;&amp;icy;&amp;ncy;&amp;iecy;. &quot;&amp;Pcy;&amp;rcy;&amp;acy;&amp;vcy;&amp;ocy;&amp;scy;&amp;lcy;&amp;acy;&amp;vcy;&amp;ncy;&amp;ycy;&amp;iecy; &amp;pcy;&amp;rcy;&amp;icy;&amp;tcy;&amp;chcy;&amp;icy;&quot; - &amp;Acy;&amp;ncy;&amp;acy;&amp;tcy;&amp;ocy;&amp;lcy;&amp;icy;&amp;jcy; &amp;Fcy;&amp;icy;&amp;lcy;&amp;icy;&amp;pcy;&amp;pcy;&amp;ocy;&amp;vcy;: &amp;ts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714356"/>
            <a:ext cx="3672000" cy="550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3929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Притчи – это поучения, примеры из повседневной жизни, помогающие познать обычные и вечные истины – любить ближнего, чтить закон, жить в гармонии и ладу друг с другом и природой. Замечательно, что притчи не теряются в веках, а бережно сохраняются до наших дней и дают нам возможность не только прикоснуться к мудрости древних, но и познать радость самосовершенствования.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73</a:t>
            </a:fld>
            <a:endParaRPr lang="ru-RU"/>
          </a:p>
        </p:txBody>
      </p:sp>
      <p:pic>
        <p:nvPicPr>
          <p:cNvPr id="6152" name="Picture 8" descr="http://www.magazinov.net/_files/r/a/rasskazyopravoslavnyesvatyx99mju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643050"/>
            <a:ext cx="3056400" cy="4416498"/>
          </a:xfrm>
          <a:prstGeom prst="rect">
            <a:avLst/>
          </a:prstGeom>
          <a:noFill/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928662" y="696656"/>
            <a:ext cx="435771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рекрасная детская книга-энциклопедия, посвященная самым прославленным русским святым — от крестителя Руси князя Владимира и его мудрой бабушки княгини Ольги до батюшки Серафима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Саровского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и «пастыря всея Руси» отца Иоанна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Кронштадтского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. Святая Русь крепла не только трудами князей, царей, героев и полководцев, но и великой силой духа, которую явили наши святые.</a:t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74</a:t>
            </a:fld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14876" y="1625005"/>
            <a:ext cx="35719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Сергий Радонежский — основатель одного из самых известных монастырей — Троице-Сергиевой Лавры. Пожалуй, в России нет более почитаемого святого из русских по духу и по крови. Его влияние на становление русской духовной культуры огромно. Своей беспримерной скромностью и даром чудотворения он снискал любовь и современников, и потомков. </a:t>
            </a:r>
          </a:p>
        </p:txBody>
      </p:sp>
      <p:pic>
        <p:nvPicPr>
          <p:cNvPr id="32770" name="Picture 2" descr="&amp;Kcy;&amp;ncy;&amp;icy;&amp;gcy;&amp;acy; &quot;&amp;Scy;&amp;iecy;&amp;rcy;&amp;gcy;&amp;icy;&amp;jcy; &amp;Rcy;&amp;acy;&amp;dcy;&amp;ocy;&amp;ncy;&amp;iecy;&amp;zhcy;&amp;scy;&amp;kcy;&amp;icy;&amp;jcy;&quot; - &amp;Lcy;&amp;yucy;&amp;dcy;&amp;mcy;&amp;icy;&amp;lcy;&amp;acy; &amp;Kcy;&amp;icy;&amp;tcy;&amp;acy;&amp;iecy;&amp;vcy;&amp;acy;. &amp;Kcy;&amp;ucy;&amp;pcy;&amp;icy;&amp;tcy;&amp;softcy; &amp;kcy;&amp;ncy;&amp;icy;&amp;gcy;&amp;ucy;, 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642918"/>
            <a:ext cx="2883600" cy="37347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5984" y="4576385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  и зло, любовь и прощение, милосердие и забота о ближних  - вот что составляет содержание православных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книг. Евангельская тематика всегда присутствовала в произведениях многих русских писателей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82" name="Picture 10" descr="http://akniga.org/uploads/posts/2012-06/1340909564_knig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6814800" cy="35245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8605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И.С.Шмелёв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0" name="Picture 6" descr="http://blagovest-moskva.ru/info/mail/pic0130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57224" y="571480"/>
            <a:ext cx="1685925" cy="22574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78579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Настало время, когда мы можем воздать должное этому прекрасному человеку, православному писателю и истинному русскому патриоту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" - Святейший патриарх Алексий II о И.С.Шмелеве.</a:t>
            </a:r>
          </a:p>
        </p:txBody>
      </p:sp>
      <p:pic>
        <p:nvPicPr>
          <p:cNvPr id="12" name="Picture 2" descr="http://my-shop.ru/_files/product/2/163/16292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80000">
            <a:off x="1830937" y="3351120"/>
            <a:ext cx="2160000" cy="2851200"/>
          </a:xfrm>
          <a:prstGeom prst="rect">
            <a:avLst/>
          </a:prstGeom>
          <a:noFill/>
        </p:spPr>
      </p:pic>
      <p:pic>
        <p:nvPicPr>
          <p:cNvPr id="13" name="Picture 4" descr="http://www.lepta-kniga.ru/linkpics/News/letgo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2357430"/>
            <a:ext cx="2160000" cy="2937601"/>
          </a:xfrm>
          <a:prstGeom prst="rect">
            <a:avLst/>
          </a:prstGeom>
          <a:noFill/>
        </p:spPr>
      </p:pic>
      <p:pic>
        <p:nvPicPr>
          <p:cNvPr id="14" name="Picture 8" descr="http://www.blagovest-moskva.ru/upload/5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0000">
            <a:off x="6480242" y="3179003"/>
            <a:ext cx="2160000" cy="29873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77</a:t>
            </a:fld>
            <a:endParaRPr lang="ru-RU"/>
          </a:p>
        </p:txBody>
      </p:sp>
      <p:pic>
        <p:nvPicPr>
          <p:cNvPr id="79878" name="Picture 6" descr="http://s5.goods.ozstatic.by/200/799/193/10/10193799_0_Leto_Rospodne_Bogomole_Povesti_I_Shmel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642918"/>
            <a:ext cx="2804400" cy="3996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2285992"/>
            <a:ext cx="3357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Произведения Ивана Сергеевича Шмелева отличаются большой самобытностью и невероятной красотой народного языка. Его детские воспоминания, проникнутые безмятежной радостью от восприятия мира, до глубины души трогают человеческое сердце.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071546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Иван Сергеевич Шмелев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71475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Особое место в творчестве писателя занимает тема русского простонародного благочестия, о котором автор рассказывает с большой любовью и теплотой. Перед читателем словно оживает Старая Москва с ее маленькими улочками, продуктовыми лавочками и колоритными жителями. Возможно, именно эти воспоминания согревали сердце Ивана Сергеевича, находившегося вдали от Родины, но так любившего ее. </a:t>
            </a:r>
          </a:p>
        </p:txBody>
      </p:sp>
      <p:pic>
        <p:nvPicPr>
          <p:cNvPr id="1028" name="Picture 4" descr="&amp;Pcy;&amp;ucy;&amp;tcy;&amp;icy; &amp;ncy;&amp;iecy;&amp;bcy;&amp;iecy;&amp;scy;&amp;ncy;&amp;ycy;&amp;iecy; (&amp;chcy;&amp;acy;&amp;scy;&amp;tcy;&amp;softcy; 1). &amp;SHcy;&amp;mcy;&amp;iecy;&amp;lcy;&amp;iecy;&amp;vcy; &amp;Icy;&amp;vcy;&amp;acy;&amp;ncy; &amp;Scy;&amp;iecy;&amp;rcy;&amp;gcy;&amp;iecy;&amp;iecy;&amp;vcy;&amp;icy;&amp;chcy;, &amp;scy;&amp;kcy;&amp;acy;&amp;chcy;&amp;acy;&amp;tcy;&amp;softcy; &amp;kcy;&amp;ncy;&amp;icy;&amp;gcy;&amp;u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642918"/>
            <a:ext cx="1905000" cy="2952751"/>
          </a:xfrm>
          <a:prstGeom prst="rect">
            <a:avLst/>
          </a:prstGeom>
          <a:noFill/>
        </p:spPr>
      </p:pic>
      <p:pic>
        <p:nvPicPr>
          <p:cNvPr id="1030" name="Picture 6" descr="&amp;Kcy;&amp;ncy;&amp;icy;&amp;gcy;&amp;acy; &quot;&amp;Pcy;&amp;tcy;&amp;icy;&amp;tscy;&amp;ycy; &amp;Bcy;&amp;ocy;&amp;zhcy;&amp;icy;&amp;icy;&quot; - &amp;Icy;&amp;vcy;&amp;acy;&amp;ncy; &amp;SHcy;&amp;mcy;&amp;iecy;&amp;lcy;&amp;iecy;&amp;vcy;. &amp;Kcy;&amp;ucy;&amp;pcy;&amp;icy;&amp;tcy;&amp;softcy; &amp;kcy;&amp;ncy;&amp;icy;&amp;gcy;&amp;ucy;, &amp;chcy;&amp;icy;&amp;tcy;&amp;acy;&amp;tcy;&amp;softcy; &amp;rcy;&amp;iecy;&amp;tscy;&amp;iecy;&amp;ncy;&amp;zcy;&amp;icy;&amp;icy; ISBN 978-5-9946-0132-7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642918"/>
            <a:ext cx="2124000" cy="3005301"/>
          </a:xfrm>
          <a:prstGeom prst="rect">
            <a:avLst/>
          </a:prstGeom>
          <a:noFill/>
        </p:spPr>
      </p:pic>
      <p:pic>
        <p:nvPicPr>
          <p:cNvPr id="1032" name="Picture 8" descr="&amp;icy;&amp;zcy;&amp;gcy;&amp;ocy;&amp;tcy;&amp;ocy;&amp;vcy;&amp;lcy;&amp;iecy;&amp;ncy;&amp;icy;&amp;iecy; &amp;vcy;&amp;acy;&amp;lcy;&amp;acy; &amp;pcy;&amp;rcy;&amp;icy;&amp;vcy;&amp;ocy;&amp;dcy;&amp;acy; &quot; &amp;Scy;&amp;kcy;&amp;acy;&amp;chcy;&amp;acy;&amp;tcy;&amp;softcy; &amp;bcy;&amp;iecy;&amp;scy;&amp;pcy;&amp;lcy;&amp;acy;&amp;tcy;&amp;ncy;&amp;ocy;. &amp;CHcy;&amp;icy;&amp;tcy;&amp;acy;&amp;tcy;&amp;softcy; &amp;ocy;&amp;ncy;&amp;lcy;&amp;acy;&amp;jcy;&amp;ncy;. &quot; text.tr200.biz &quot; &amp;Scy;&amp;tcy;&amp;rcy;&amp;acy;&amp;ncy;&amp;icy;&amp;tscy;&amp;acy;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642918"/>
            <a:ext cx="1800000" cy="29606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857232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 Франции И.С.Шмелев прожил 27 лет. Там он активно работал над своими произведениями и публиковался во многих эмигрантских изданиях. Скончался Иван Сергеевич в 1950 году в Париже.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2000 г. осуществилось желание писателя: прах Шмелева и его жены был перевезен на Родину и погребен в Донском монастыре. </a:t>
            </a:r>
          </a:p>
        </p:txBody>
      </p:sp>
      <p:pic>
        <p:nvPicPr>
          <p:cNvPr id="2" name="Picture 2" descr="3 &amp;ocy;&amp;kcy;&amp;tcy;&amp;yacy;&amp;bcy;&amp;rcy;&amp;yacy; 1873 &amp;gcy;&amp;ocy;&amp;dcy;&amp;acy; &amp;rcy;&amp;ocy;&amp;dcy;&amp;icy;&amp;lcy;&amp;scy;&amp;yacy; &amp;Icy;&amp;vcy;&amp;acy;&amp;ncy; &amp;Scy;&amp;iecy;&amp;rcy;&amp;gcy;&amp;iecy;&amp;iecy;&amp;vcy;&amp;icy;&amp;chcy; &amp;SHcy;&amp;mcy;&amp;iecy;&amp;lcy;&amp;iocy;&amp;v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714356"/>
            <a:ext cx="3960000" cy="52831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71488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Буквицы можно увидеть в старинных рукописных книгах.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каждую книгу уходило много времени, много труда.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Поэтому стоили книги очень дорого. Только самые богатые люди могли иметь дома книги.</a:t>
            </a:r>
          </a:p>
        </p:txBody>
      </p:sp>
      <p:pic>
        <p:nvPicPr>
          <p:cNvPr id="62468" name="Picture 4" descr="http://rud.exdat.com/pars_docs/tw_refs/722/721330/721330_html_316c773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6164" y="642918"/>
            <a:ext cx="2633425" cy="3818404"/>
          </a:xfrm>
          <a:prstGeom prst="roundRect">
            <a:avLst/>
          </a:prstGeom>
          <a:noFill/>
        </p:spPr>
      </p:pic>
      <p:pic>
        <p:nvPicPr>
          <p:cNvPr id="62470" name="Picture 6" descr="http://rud.exdat.com/pars_docs/tw_refs/722/721330/721330_html_m2598a80c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714356"/>
            <a:ext cx="2232000" cy="3732197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80</a:t>
            </a:fld>
            <a:endParaRPr lang="ru-RU"/>
          </a:p>
        </p:txBody>
      </p:sp>
      <p:pic>
        <p:nvPicPr>
          <p:cNvPr id="11266" name="Picture 2" descr="&amp;Scy;&amp;vcy;&amp;yacy;&amp;tcy;&amp;ocy;&amp;jcy; &amp;ncy;&amp;ocy;&amp;chcy;&amp;softcy;&amp;y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571480"/>
            <a:ext cx="2880000" cy="37887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2214554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 этот небольшой сборник для детей вошли два рассказа великого русского писателя Антона Павловича Чехова. В пасхальных рассказах Чехова «Студент» (1894) и «Святой ночью» (1886) настоящее пронизано прошлым, поэтому горе и радость в них так же сильны и сегодня — неизменны и всеобщи.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928670"/>
            <a:ext cx="5237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Антон Павлович Чехов</a:t>
            </a:r>
          </a:p>
        </p:txBody>
      </p:sp>
    </p:spTree>
  </p:cSld>
  <p:clrMapOvr>
    <a:masterClrMapping/>
  </p:clrMapOvr>
  <p:transition>
    <p:split orient="vert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81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1697936"/>
            <a:ext cx="55007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142984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Повесть «Смех за левым плечом» написана Владимиром Солоухиным - известным русским писателем, поэтом, лауреатом Госпремии РСФСР – в 1984 году и носит во многом автобиографический характер.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ней автор касается наших общих православных корней и как сказал один из литературоведов, автору «удалось передать не столько даже ощущение, сколько почти физическое прорастание в человеке своего рода».</a:t>
            </a:r>
          </a:p>
        </p:txBody>
      </p:sp>
      <p:pic>
        <p:nvPicPr>
          <p:cNvPr id="1026" name="Picture 2" descr="&amp;Scy;&amp;mcy;&amp;iecy;&amp;khcy; &amp;zcy;&amp;acy; &amp;lcy;&amp;iecy;&amp;vcy;&amp;ycy;&amp;mcy; &amp;pcy;&amp;lcy;&amp;iecy;&amp;chcy;&amp;ocy;&amp;m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85860"/>
            <a:ext cx="2654924" cy="38904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42860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Смех за левым плечом. Владимир Солоухин</a:t>
            </a:r>
          </a:p>
        </p:txBody>
      </p:sp>
    </p:spTree>
  </p:cSld>
  <p:clrMapOvr>
    <a:masterClrMapping/>
  </p:clrMapOvr>
  <p:transition>
    <p:split orient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82</a:t>
            </a:fld>
            <a:endParaRPr lang="ru-RU"/>
          </a:p>
        </p:txBody>
      </p:sp>
      <p:pic>
        <p:nvPicPr>
          <p:cNvPr id="115714" name="Picture 2" descr="&amp;Bcy;&amp;iecy;&amp;rcy;&amp;iecy;&amp;gcy;&amp;icy; &amp;chcy;&amp;iecy;&amp;scy;&amp;tcy;&amp;softcy; &amp;scy;&amp;mcy;&amp;ocy;&amp;lcy;&amp;ocy;&amp;dcy;&amp;ucy;. &amp;Lcy;&amp;ucy;&amp;chcy;&amp;shcy;&amp;icy;&amp;iecy; &amp;pcy;&amp;rcy;&amp;ocy;&amp;icy;&amp;zcy;&amp;vcy;&amp;iecy;&amp;dcy;&amp;iecy;&amp;ncy;&amp;icy;&amp;yacy; &amp;rcy;&amp;ucy;&amp;scy;&amp;scy;&amp;kcy;&amp;icy;&amp;khcy; &amp;pcy;&amp;icy;&amp;scy;&amp;acy;&amp;tcy;&amp;iecy;&amp;lcy;&amp;iecy;&amp;jcy; &amp;ocy;  &amp;dcy;&amp;rcy;&amp;ucy;&amp;zhcy;&amp;bcy;&amp;iecy;, &amp;vcy;&amp;iecy;&amp;rcy;&amp;ncy;&amp;ocy;&amp;scy;&amp;tcy;&amp;icy; &amp;icy; &amp;chcy;&amp;iecy;&amp;scy;&amp;t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2880000" cy="42281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1142984"/>
            <a:ext cx="3143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Сборник рассказов прославленных русских писателей о чести, благородстве и других прекрасных качествах человека.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Данная книга призвана помочь в деле воспитания в ребенке самые лучшие человеческие качества, такие, как честь и совесть, искренность и сочувствие, показав на примере наших предков, что именно эти личностные качества имеют непреходящую ценность.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643306" y="928670"/>
            <a:ext cx="52149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Леонид </a:t>
            </a:r>
            <a:r>
              <a:rPr kumimoji="0" lang="ru-RU" sz="4400" b="1" i="0" u="none" strike="noStrike" cap="none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Андреев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80900" name="Picture 4" descr="http://img844.imageshack.us/img844/2037/nuj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4944" y="2786048"/>
            <a:ext cx="3081753" cy="3333760"/>
          </a:xfrm>
          <a:prstGeom prst="rect">
            <a:avLst/>
          </a:prstGeom>
          <a:noFill/>
        </p:spPr>
      </p:pic>
      <p:pic>
        <p:nvPicPr>
          <p:cNvPr id="80902" name="Picture 6" descr="http://img1.labirint.ru/books/61339/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0880" y="2143116"/>
            <a:ext cx="2095500" cy="3238501"/>
          </a:xfrm>
          <a:prstGeom prst="rect">
            <a:avLst/>
          </a:prstGeom>
          <a:noFill/>
        </p:spPr>
      </p:pic>
      <p:pic>
        <p:nvPicPr>
          <p:cNvPr id="80904" name="Picture 8" descr="http://cv01.twirpx.net/1226/12268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71480"/>
            <a:ext cx="2264400" cy="361171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erver.audiopedia.su:8888/staroeradio/images/pics/013847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643050"/>
            <a:ext cx="2160000" cy="31860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84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43438" y="927541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Н. С. Лесков</a:t>
            </a:r>
            <a:endParaRPr kumimoji="0" lang="ru-RU" sz="4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82950" name="Picture 6" descr="http://my-lib.ru/bookpic/3/6/4/36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1905000" cy="2857500"/>
          </a:xfrm>
          <a:prstGeom prst="rect">
            <a:avLst/>
          </a:prstGeom>
          <a:noFill/>
        </p:spPr>
      </p:pic>
      <p:pic>
        <p:nvPicPr>
          <p:cNvPr id="82952" name="Picture 8" descr="http://img-fotki.yandex.ru/get/4401/kochurova-olga.6/0_51cdb_9bd0192c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429000"/>
            <a:ext cx="2160000" cy="2937601"/>
          </a:xfrm>
          <a:prstGeom prst="rect">
            <a:avLst/>
          </a:prstGeom>
          <a:noFill/>
        </p:spPr>
      </p:pic>
      <p:pic>
        <p:nvPicPr>
          <p:cNvPr id="82948" name="Picture 4" descr="http://neyglamp.ru/product_images/original/61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214554"/>
            <a:ext cx="2160000" cy="32046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57620" y="997072"/>
            <a:ext cx="500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Ф. М. Достоевский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218" name="Picture 2" descr="http://mybook.in.ua/files/books/middle/image_49033_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428868"/>
            <a:ext cx="2486025" cy="3886201"/>
          </a:xfrm>
          <a:prstGeom prst="rect">
            <a:avLst/>
          </a:prstGeom>
          <a:noFill/>
        </p:spPr>
      </p:pic>
      <p:pic>
        <p:nvPicPr>
          <p:cNvPr id="9220" name="Picture 4" descr="http://kak.znate.ru/pars_docs/refs/84/83413/83413_html_77e8cda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000240"/>
            <a:ext cx="2533650" cy="3886201"/>
          </a:xfrm>
          <a:prstGeom prst="rect">
            <a:avLst/>
          </a:prstGeom>
          <a:noFill/>
        </p:spPr>
      </p:pic>
      <p:pic>
        <p:nvPicPr>
          <p:cNvPr id="9222" name="Picture 6" descr="http://www.gala.com.ua/images/catalog/show2.php?img=101765.jpg&amp;width=3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642918"/>
            <a:ext cx="2304000" cy="34816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lagovest-moskva.ru/upload/119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928802"/>
            <a:ext cx="2664000" cy="384067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86</a:t>
            </a:fld>
            <a:endParaRPr lang="ru-RU"/>
          </a:p>
        </p:txBody>
      </p:sp>
      <p:pic>
        <p:nvPicPr>
          <p:cNvPr id="4098" name="Picture 2" descr="http://www.bookin.org.ru/book/2428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500306"/>
            <a:ext cx="2556000" cy="3672001"/>
          </a:xfrm>
          <a:prstGeom prst="rect">
            <a:avLst/>
          </a:prstGeom>
          <a:noFill/>
        </p:spPr>
      </p:pic>
      <p:pic>
        <p:nvPicPr>
          <p:cNvPr id="4104" name="Picture 8" descr="http://my-shop.ru/_files/product/2/164/16325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714356"/>
            <a:ext cx="2480400" cy="32369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4994" name="Picture 2" descr="http://mmedia.ozon.ru/multimedia/books_covers/1004214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2160000" cy="3170073"/>
          </a:xfrm>
          <a:prstGeom prst="rect">
            <a:avLst/>
          </a:prstGeom>
          <a:noFill/>
        </p:spPr>
      </p:pic>
      <p:pic>
        <p:nvPicPr>
          <p:cNvPr id="84998" name="Picture 6" descr="http://auto.ur.ru/img/books_covers/1004214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142984"/>
            <a:ext cx="2160000" cy="3181517"/>
          </a:xfrm>
          <a:prstGeom prst="rect">
            <a:avLst/>
          </a:prstGeom>
          <a:noFill/>
        </p:spPr>
      </p:pic>
      <p:pic>
        <p:nvPicPr>
          <p:cNvPr id="85000" name="Picture 8" descr="http://my-shop.ru/_files/product/2/165/16421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214554"/>
            <a:ext cx="2160000" cy="2959201"/>
          </a:xfrm>
          <a:prstGeom prst="rect">
            <a:avLst/>
          </a:prstGeom>
          <a:noFill/>
        </p:spPr>
      </p:pic>
      <p:pic>
        <p:nvPicPr>
          <p:cNvPr id="84996" name="Picture 4" descr="http://neyglamp.ru/product_images/original/64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071810"/>
            <a:ext cx="2160000" cy="31930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88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1021528"/>
            <a:ext cx="56436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сейчас я предлагаю вам послушать рассказ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Бориса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Ганаго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 Прозрение» и подумать: что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хотел сказать нам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eparhia-tmb.ru/wp-content/uploads/2011/03/IMG_1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143116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89</a:t>
            </a:fld>
            <a:endParaRPr lang="ru-RU"/>
          </a:p>
        </p:txBody>
      </p:sp>
      <p:pic>
        <p:nvPicPr>
          <p:cNvPr id="2050" name="Picture 2" descr="&amp;Dcy;&amp;iecy;&amp;ncy;&amp;softcy; &amp;pcy;&amp;rcy;&amp;acy;&amp;vcy;&amp;ocy;&amp;scy;&amp;lcy;&amp;acy;&amp;vcy;&amp;ncy;&amp;ocy;&amp;jcy; &amp;kcy;&amp;ncy;&amp;icy;&amp;g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8424000" cy="5265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Новая папка\88280098_Romashkisvech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3916800" cy="1305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357422" y="4982776"/>
            <a:ext cx="5715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Книги переплетали в кожу и богато украшали золотом, серебром и драгоценными камнями. Как бы хотели сказать: «Книга - очень ценная вещь».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6" name="Picture 6" descr="&amp;Rcy;&amp;ucy;&amp;kcy;&amp;ocy;&amp;pcy;&amp;icy;&amp;scy;&amp;ncy;&amp;ycy;&amp;iecy; &amp;kcy;&amp;ncy;&amp;icy;&amp;g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642918"/>
            <a:ext cx="6163200" cy="4055342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90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29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http://www.proza.ru/pics/2014/06/14/846.jpg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http://nsportal.ru/shkola/dopolnitelnoeobrazovanie/library/2013/03/19/den-pravoslavnoy-knigi-0</a:t>
            </a:r>
            <a:endParaRPr lang="en-US" dirty="0"/>
          </a:p>
          <a:p>
            <a:r>
              <a:rPr lang="en-US" dirty="0">
                <a:hlinkClick r:id="rId3"/>
              </a:rPr>
              <a:t>http://buzulukschool1.ucoz.ru/vospitrabota/den_pravoslavnoj_knigi.jpg</a:t>
            </a:r>
            <a:endParaRPr lang="en-US" dirty="0"/>
          </a:p>
          <a:p>
            <a:r>
              <a:rPr lang="en-US" dirty="0">
                <a:hlinkClick r:id="rId4"/>
              </a:rPr>
              <a:t>http://open.az/uploads/posts/2010-07/1280076445_books.jpg</a:t>
            </a:r>
            <a:endParaRPr lang="en-US" dirty="0"/>
          </a:p>
          <a:p>
            <a:r>
              <a:rPr lang="en-US" dirty="0">
                <a:hlinkClick r:id="rId5"/>
              </a:rPr>
              <a:t>http://imgfotki.yandex.ru/get/6419/81165341.13/0_9002b_8580b87b_XL</a:t>
            </a:r>
            <a:endParaRPr lang="en-US" dirty="0"/>
          </a:p>
          <a:p>
            <a:r>
              <a:rPr lang="en-US" dirty="0">
                <a:hlinkClick r:id="rId6"/>
              </a:rPr>
              <a:t>http://akniga.org/uploads/posts/2012-06/1340909564_knigi1.jpg</a:t>
            </a:r>
            <a:endParaRPr lang="en-US" dirty="0"/>
          </a:p>
          <a:p>
            <a:r>
              <a:rPr lang="en-US" dirty="0">
                <a:hlinkClick r:id="rId7"/>
              </a:rPr>
              <a:t>http://www.alkor-4.ru/about/publications/istoriya_tipografii/fedorov.jpg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071810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http://pravostok.ru/upload/information_system_1/2/9/1/item_29138/information_items_29138.jpg</a:t>
            </a:r>
            <a:endParaRPr lang="en-US" dirty="0"/>
          </a:p>
          <a:p>
            <a:r>
              <a:rPr lang="en-US" dirty="0">
                <a:hlinkClick r:id="rId9"/>
              </a:rPr>
              <a:t>http://www.taday.ru/data/2012/02/16/1233160605/4ivan5.jpg</a:t>
            </a:r>
            <a:endParaRPr lang="ru-RU" dirty="0"/>
          </a:p>
          <a:p>
            <a:r>
              <a:rPr lang="en-US" dirty="0">
                <a:hlinkClick r:id="rId10"/>
              </a:rPr>
              <a:t>http://www.radostmoya.ru/uploads/blogs/kniga-14.gif</a:t>
            </a:r>
            <a:r>
              <a:rPr lang="ru-RU" dirty="0"/>
              <a:t> </a:t>
            </a:r>
            <a:r>
              <a:rPr lang="en-US" dirty="0">
                <a:hlinkClick r:id="rId11"/>
              </a:rPr>
              <a:t>http://rud.exdat.com/docs/index-721330.html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4429132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http://ahuman.ru/wp-content/uploads/2012/04/71.jpg</a:t>
            </a:r>
            <a:endParaRPr lang="ru-RU" dirty="0"/>
          </a:p>
          <a:p>
            <a:r>
              <a:rPr lang="en-US" dirty="0">
                <a:hlinkClick r:id="rId13"/>
              </a:rPr>
              <a:t>http://900igr.net/datai/literatura/Pervaja-pechatnaja-kniga/0001-001-Pervopechatnik-Ivan-Fedorov.jpg</a:t>
            </a:r>
            <a:endParaRPr lang="ru-RU" dirty="0"/>
          </a:p>
          <a:p>
            <a:r>
              <a:rPr lang="en-US" dirty="0">
                <a:hlinkClick r:id="rId14"/>
              </a:rPr>
              <a:t>http://i.enc-dic.com/dic/enc_biography/images/m_22568.jpg</a:t>
            </a:r>
            <a:r>
              <a:rPr lang="en-US" dirty="0"/>
              <a:t> </a:t>
            </a:r>
            <a:r>
              <a:rPr lang="en-US" dirty="0">
                <a:hlinkClick r:id="rId15"/>
              </a:rPr>
              <a:t>http://www.vokrugsveta.ru/img/cmn/2013/03/16/007.jpg</a:t>
            </a:r>
            <a:endParaRPr lang="ru-RU" dirty="0"/>
          </a:p>
          <a:p>
            <a:r>
              <a:rPr lang="en-US" dirty="0">
                <a:hlinkClick r:id="rId16"/>
              </a:rPr>
              <a:t>http://imgfotki.yandex.ru/get/6422/178323427.0/0_c4b3f_5ee34391_XL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91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29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84296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http://img.labirint.ru/images/comments_pic/0930/011labgi0l1248280552.jpg http://900igr.net/datas/literatura/Ivan-Fjodorov/0024-024-Knigopechatnja.jpg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http://nadegda-belka.narod.ru/index/0-19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>
                <a:hlinkClick r:id="rId4"/>
              </a:rPr>
              <a:t>http://kazachestvu.ru/wp-content/uploads/2013/10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>
                <a:hlinkClick r:id="rId5"/>
              </a:rPr>
              <a:t>http://grani.ru/files/10559.jpg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http://www.wolmar.ru/images/auctions/719/789441_1.jpg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http://warmovies.ru/images/stories/kino3/pervopechatnikfedorov1.jpg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http://images.aif.ru/003/264/fc2258531b6438a1402ee4dd8d846449.jpg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http://festival.1september.ru/articles/519691/img6.jpg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http://www.afanasy.biz/upload/iblock/2fd/cult4_17062013_an1.jpg</a:t>
            </a:r>
            <a:r>
              <a:rPr lang="en-US" dirty="0"/>
              <a:t> </a:t>
            </a:r>
            <a:r>
              <a:rPr lang="en-US" dirty="0">
                <a:hlinkClick r:id="rId11"/>
              </a:rPr>
              <a:t>http://pictures.bookshop.ua/TitleBooks/ob_010115b.jpg</a:t>
            </a:r>
            <a:endParaRPr lang="ru-RU" dirty="0"/>
          </a:p>
          <a:p>
            <a:r>
              <a:rPr lang="en-US" dirty="0">
                <a:hlinkClick r:id="rId12"/>
              </a:rPr>
              <a:t>http://900igr.net/datas/literatura/Ivan-Fjodorov/0028-028-Rukopisnye-knigi.jpg</a:t>
            </a:r>
            <a:r>
              <a:rPr lang="en-US" dirty="0"/>
              <a:t> </a:t>
            </a:r>
            <a:r>
              <a:rPr lang="en-US" dirty="0">
                <a:hlinkClick r:id="rId13"/>
              </a:rPr>
              <a:t>https://img-fotki.yandex.ru/get/6507/22264419.f4/0_6d6b0_88b43afc_XXL.jpg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42913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http://i1.poltava.pl.ua/news/31/3051/content/ivan_fedorov-fedorovich.jpg</a:t>
            </a:r>
            <a:r>
              <a:rPr lang="en-US" dirty="0"/>
              <a:t> </a:t>
            </a:r>
            <a:r>
              <a:rPr lang="en-US" dirty="0">
                <a:hlinkClick r:id="rId15"/>
              </a:rPr>
              <a:t>http://festival.1september.ru/articles/519691/img5.jpg</a:t>
            </a:r>
            <a:r>
              <a:rPr lang="en-US" dirty="0"/>
              <a:t> </a:t>
            </a:r>
            <a:r>
              <a:rPr lang="en-US" dirty="0">
                <a:hlinkClick r:id="rId16"/>
              </a:rPr>
              <a:t>http://vmtest.vmdaily.ru/photo/vecherka/2013/04/doc69prgae6vw43b35eari_800_480.jpg</a:t>
            </a:r>
            <a:r>
              <a:rPr lang="en-US" dirty="0"/>
              <a:t> </a:t>
            </a:r>
            <a:r>
              <a:rPr lang="en-US" dirty="0">
                <a:hlinkClick r:id="rId17"/>
              </a:rPr>
              <a:t>http://images.myshared.ru/244425/slide_17.jpg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1306</TotalTime>
  <Words>3269</Words>
  <Application>Microsoft Office PowerPoint</Application>
  <PresentationFormat>Экран (4:3)</PresentationFormat>
  <Paragraphs>268</Paragraphs>
  <Slides>91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8" baseType="lpstr">
      <vt:lpstr>Arial</vt:lpstr>
      <vt:lpstr>Calibri</vt:lpstr>
      <vt:lpstr>Comic Sans MS</vt:lpstr>
      <vt:lpstr>Georgia</vt:lpstr>
      <vt:lpstr>Monotype Corsiva</vt:lpstr>
      <vt:lpstr>Times New Roman</vt:lpstr>
      <vt:lpstr>литература 2</vt:lpstr>
      <vt:lpstr>День  православной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Пользователь</cp:lastModifiedBy>
  <cp:revision>169</cp:revision>
  <dcterms:created xsi:type="dcterms:W3CDTF">2010-01-03T13:51:10Z</dcterms:created>
  <dcterms:modified xsi:type="dcterms:W3CDTF">2026-03-13T15:41:25Z</dcterms:modified>
</cp:coreProperties>
</file>